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3" r:id="rId1"/>
  </p:sldMasterIdLst>
  <p:notesMasterIdLst>
    <p:notesMasterId r:id="rId44"/>
  </p:notesMasterIdLst>
  <p:sldIdLst>
    <p:sldId id="528" r:id="rId2"/>
    <p:sldId id="717" r:id="rId3"/>
    <p:sldId id="729" r:id="rId4"/>
    <p:sldId id="764" r:id="rId5"/>
    <p:sldId id="784" r:id="rId6"/>
    <p:sldId id="766" r:id="rId7"/>
    <p:sldId id="765" r:id="rId8"/>
    <p:sldId id="768" r:id="rId9"/>
    <p:sldId id="769" r:id="rId10"/>
    <p:sldId id="767" r:id="rId11"/>
    <p:sldId id="788" r:id="rId12"/>
    <p:sldId id="789" r:id="rId13"/>
    <p:sldId id="790" r:id="rId14"/>
    <p:sldId id="793" r:id="rId15"/>
    <p:sldId id="795" r:id="rId16"/>
    <p:sldId id="794" r:id="rId17"/>
    <p:sldId id="791" r:id="rId18"/>
    <p:sldId id="792" r:id="rId19"/>
    <p:sldId id="779" r:id="rId20"/>
    <p:sldId id="780" r:id="rId21"/>
    <p:sldId id="773" r:id="rId22"/>
    <p:sldId id="774" r:id="rId23"/>
    <p:sldId id="775" r:id="rId24"/>
    <p:sldId id="781" r:id="rId25"/>
    <p:sldId id="782" r:id="rId26"/>
    <p:sldId id="772" r:id="rId27"/>
    <p:sldId id="787" r:id="rId28"/>
    <p:sldId id="771" r:id="rId29"/>
    <p:sldId id="776" r:id="rId30"/>
    <p:sldId id="777" r:id="rId31"/>
    <p:sldId id="786" r:id="rId32"/>
    <p:sldId id="770" r:id="rId33"/>
    <p:sldId id="796" r:id="rId34"/>
    <p:sldId id="803" r:id="rId35"/>
    <p:sldId id="804" r:id="rId36"/>
    <p:sldId id="797" r:id="rId37"/>
    <p:sldId id="799" r:id="rId38"/>
    <p:sldId id="801" r:id="rId39"/>
    <p:sldId id="798" r:id="rId40"/>
    <p:sldId id="800" r:id="rId41"/>
    <p:sldId id="802" r:id="rId42"/>
    <p:sldId id="453" r:id="rId43"/>
  </p:sldIdLst>
  <p:sldSz cx="9144000" cy="6858000" type="screen4x3"/>
  <p:notesSz cx="7102475" cy="10233025"/>
  <p:defaultTextStyle>
    <a:defPPr>
      <a:defRPr lang="zh-CN"/>
    </a:defPPr>
    <a:lvl1pPr algn="l" rtl="0" eaLnBrk="0" fontAlgn="base" hangingPunct="0">
      <a:spcBef>
        <a:spcPct val="0"/>
      </a:spcBef>
      <a:spcAft>
        <a:spcPct val="0"/>
      </a:spcAft>
      <a:defRPr kern="1200">
        <a:solidFill>
          <a:schemeClr val="tx1"/>
        </a:solidFill>
        <a:latin typeface="Verdana" charset="0"/>
        <a:ea typeface="宋体" charset="-122"/>
        <a:cs typeface="+mn-cs"/>
      </a:defRPr>
    </a:lvl1pPr>
    <a:lvl2pPr marL="457200" algn="l" rtl="0" eaLnBrk="0" fontAlgn="base" hangingPunct="0">
      <a:spcBef>
        <a:spcPct val="0"/>
      </a:spcBef>
      <a:spcAft>
        <a:spcPct val="0"/>
      </a:spcAft>
      <a:defRPr kern="1200">
        <a:solidFill>
          <a:schemeClr val="tx1"/>
        </a:solidFill>
        <a:latin typeface="Verdana" charset="0"/>
        <a:ea typeface="宋体" charset="-122"/>
        <a:cs typeface="+mn-cs"/>
      </a:defRPr>
    </a:lvl2pPr>
    <a:lvl3pPr marL="914400" algn="l" rtl="0" eaLnBrk="0" fontAlgn="base" hangingPunct="0">
      <a:spcBef>
        <a:spcPct val="0"/>
      </a:spcBef>
      <a:spcAft>
        <a:spcPct val="0"/>
      </a:spcAft>
      <a:defRPr kern="1200">
        <a:solidFill>
          <a:schemeClr val="tx1"/>
        </a:solidFill>
        <a:latin typeface="Verdana" charset="0"/>
        <a:ea typeface="宋体" charset="-122"/>
        <a:cs typeface="+mn-cs"/>
      </a:defRPr>
    </a:lvl3pPr>
    <a:lvl4pPr marL="1371600" algn="l" rtl="0" eaLnBrk="0" fontAlgn="base" hangingPunct="0">
      <a:spcBef>
        <a:spcPct val="0"/>
      </a:spcBef>
      <a:spcAft>
        <a:spcPct val="0"/>
      </a:spcAft>
      <a:defRPr kern="1200">
        <a:solidFill>
          <a:schemeClr val="tx1"/>
        </a:solidFill>
        <a:latin typeface="Verdana" charset="0"/>
        <a:ea typeface="宋体" charset="-122"/>
        <a:cs typeface="+mn-cs"/>
      </a:defRPr>
    </a:lvl4pPr>
    <a:lvl5pPr marL="1828800" algn="l" rtl="0" eaLnBrk="0" fontAlgn="base" hangingPunct="0">
      <a:spcBef>
        <a:spcPct val="0"/>
      </a:spcBef>
      <a:spcAft>
        <a:spcPct val="0"/>
      </a:spcAft>
      <a:defRPr kern="1200">
        <a:solidFill>
          <a:schemeClr val="tx1"/>
        </a:solidFill>
        <a:latin typeface="Verdana" charset="0"/>
        <a:ea typeface="宋体" charset="-122"/>
        <a:cs typeface="+mn-cs"/>
      </a:defRPr>
    </a:lvl5pPr>
    <a:lvl6pPr marL="2286000" algn="l" defTabSz="914400" rtl="0" eaLnBrk="1" latinLnBrk="0" hangingPunct="1">
      <a:defRPr kern="1200">
        <a:solidFill>
          <a:schemeClr val="tx1"/>
        </a:solidFill>
        <a:latin typeface="Verdana" charset="0"/>
        <a:ea typeface="宋体" charset="-122"/>
        <a:cs typeface="+mn-cs"/>
      </a:defRPr>
    </a:lvl6pPr>
    <a:lvl7pPr marL="2743200" algn="l" defTabSz="914400" rtl="0" eaLnBrk="1" latinLnBrk="0" hangingPunct="1">
      <a:defRPr kern="1200">
        <a:solidFill>
          <a:schemeClr val="tx1"/>
        </a:solidFill>
        <a:latin typeface="Verdana" charset="0"/>
        <a:ea typeface="宋体" charset="-122"/>
        <a:cs typeface="+mn-cs"/>
      </a:defRPr>
    </a:lvl7pPr>
    <a:lvl8pPr marL="3200400" algn="l" defTabSz="914400" rtl="0" eaLnBrk="1" latinLnBrk="0" hangingPunct="1">
      <a:defRPr kern="1200">
        <a:solidFill>
          <a:schemeClr val="tx1"/>
        </a:solidFill>
        <a:latin typeface="Verdana" charset="0"/>
        <a:ea typeface="宋体" charset="-122"/>
        <a:cs typeface="+mn-cs"/>
      </a:defRPr>
    </a:lvl8pPr>
    <a:lvl9pPr marL="3657600" algn="l" defTabSz="914400" rtl="0" eaLnBrk="1" latinLnBrk="0" hangingPunct="1">
      <a:defRPr kern="1200">
        <a:solidFill>
          <a:schemeClr val="tx1"/>
        </a:solidFill>
        <a:latin typeface="Verdana"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79C0"/>
    <a:srgbClr val="000099"/>
    <a:srgbClr val="0099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90" autoAdjust="0"/>
    <p:restoredTop sz="77337"/>
  </p:normalViewPr>
  <p:slideViewPr>
    <p:cSldViewPr>
      <p:cViewPr varScale="1">
        <p:scale>
          <a:sx n="100" d="100"/>
          <a:sy n="100" d="100"/>
        </p:scale>
        <p:origin x="1328"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t"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20483" name="Rectangle 3"/>
          <p:cNvSpPr>
            <a:spLocks noGrp="1" noChangeArrowheads="1"/>
          </p:cNvSpPr>
          <p:nvPr>
            <p:ph type="dt"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t" anchorCtr="0" compatLnSpc="1">
            <a:prstTxWarp prst="textNoShape">
              <a:avLst/>
            </a:prstTxWarp>
          </a:bodyPr>
          <a:lstStyle>
            <a:lvl1pPr algn="r" defTabSz="990600" eaLnBrk="1" hangingPunct="1">
              <a:defRPr sz="1300">
                <a:latin typeface="Arial" charset="0"/>
              </a:defRPr>
            </a:lvl1pPr>
          </a:lstStyle>
          <a:p>
            <a:pPr>
              <a:defRPr/>
            </a:pPr>
            <a:endParaRPr lang="en-US" altLang="zh-CN"/>
          </a:p>
        </p:txBody>
      </p:sp>
      <p:sp>
        <p:nvSpPr>
          <p:cNvPr id="20484" name="Rectangle 4"/>
          <p:cNvSpPr>
            <a:spLocks noGrp="1" noRot="1" noChangeAspect="1" noChangeArrowheads="1" noTextEdit="1"/>
          </p:cNvSpPr>
          <p:nvPr>
            <p:ph type="sldImg" idx="2"/>
          </p:nvPr>
        </p:nvSpPr>
        <p:spPr bwMode="auto">
          <a:xfrm>
            <a:off x="992188" y="766763"/>
            <a:ext cx="5118100" cy="38385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709613" y="4860925"/>
            <a:ext cx="568325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9720263"/>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b"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20487" name="Rectangle 7"/>
          <p:cNvSpPr>
            <a:spLocks noGrp="1" noChangeArrowheads="1"/>
          </p:cNvSpPr>
          <p:nvPr>
            <p:ph type="sldNum" sz="quarter" idx="5"/>
          </p:nvPr>
        </p:nvSpPr>
        <p:spPr bwMode="auto">
          <a:xfrm>
            <a:off x="4022725" y="9720263"/>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b" anchorCtr="0" compatLnSpc="1">
            <a:prstTxWarp prst="textNoShape">
              <a:avLst/>
            </a:prstTxWarp>
          </a:bodyPr>
          <a:lstStyle>
            <a:lvl1pPr algn="r" defTabSz="990600" eaLnBrk="1" hangingPunct="1">
              <a:defRPr sz="1300">
                <a:latin typeface="Arial" charset="0"/>
              </a:defRPr>
            </a:lvl1pPr>
          </a:lstStyle>
          <a:p>
            <a:pPr>
              <a:defRPr/>
            </a:pPr>
            <a:fld id="{7482E27D-3C1B-C448-BE49-4398B92E9F9A}" type="slidenum">
              <a:rPr lang="en-US" altLang="zh-CN"/>
              <a:pPr>
                <a:defRPr/>
              </a:pPr>
              <a:t>‹#›</a:t>
            </a:fld>
            <a:endParaRPr lang="en-US" altLang="zh-CN"/>
          </a:p>
        </p:txBody>
      </p:sp>
    </p:spTree>
    <p:extLst>
      <p:ext uri="{BB962C8B-B14F-4D97-AF65-F5344CB8AC3E}">
        <p14:creationId xmlns:p14="http://schemas.microsoft.com/office/powerpoint/2010/main" val="5270951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en.wikipedia.org/wiki/Directed_acyclic_graph"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5108959-E680-944B-8006-761AB1A3FBDD}" type="slidenum">
              <a:rPr lang="en-US" altLang="zh-CN"/>
              <a:pPr>
                <a:defRPr/>
              </a:pPr>
              <a:t>1</a:t>
            </a:fld>
            <a:endParaRPr lang="en-US" altLang="zh-CN"/>
          </a:p>
        </p:txBody>
      </p:sp>
      <p:sp>
        <p:nvSpPr>
          <p:cNvPr id="1981442" name="Rectangle 2"/>
          <p:cNvSpPr>
            <a:spLocks noGrp="1" noRot="1" noChangeAspect="1" noChangeArrowheads="1" noTextEdit="1"/>
          </p:cNvSpPr>
          <p:nvPr>
            <p:ph type="sldImg"/>
          </p:nvPr>
        </p:nvSpPr>
        <p:spPr>
          <a:ln/>
        </p:spPr>
      </p:sp>
      <p:sp>
        <p:nvSpPr>
          <p:cNvPr id="1981443" name="Rectangle 3"/>
          <p:cNvSpPr>
            <a:spLocks noGrp="1" noChangeArrowheads="1"/>
          </p:cNvSpPr>
          <p:nvPr>
            <p:ph type="body" idx="1"/>
          </p:nvPr>
        </p:nvSpPr>
        <p:spPr/>
        <p:txBody>
          <a:bodyPr/>
          <a:lstStyle/>
          <a:p>
            <a:pPr eaLnBrk="1" hangingPunct="1">
              <a:defRPr/>
            </a:pPr>
            <a:endParaRPr lang="zh-CN" altLang="zh-CN" smtClean="0"/>
          </a:p>
        </p:txBody>
      </p:sp>
    </p:spTree>
    <p:extLst>
      <p:ext uri="{BB962C8B-B14F-4D97-AF65-F5344CB8AC3E}">
        <p14:creationId xmlns:p14="http://schemas.microsoft.com/office/powerpoint/2010/main" val="518427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共享变量：</a:t>
            </a:r>
            <a:r>
              <a:rPr kumimoji="1" lang="en-US" altLang="zh-CN" dirty="0" smtClean="0"/>
              <a:t>broadcast</a:t>
            </a:r>
            <a:r>
              <a:rPr kumimoji="1" lang="zh-CN" altLang="en-US" dirty="0" smtClean="0"/>
              <a:t>，</a:t>
            </a:r>
            <a:r>
              <a:rPr kumimoji="1" lang="en-US" altLang="zh-CN" dirty="0" smtClean="0"/>
              <a:t>accumulator</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有向无环图：</a:t>
            </a:r>
            <a:r>
              <a:rPr lang="en-US" altLang="zh-CN" sz="1200" b="0" i="0" u="none" strike="noStrike" kern="1200" dirty="0" smtClean="0">
                <a:solidFill>
                  <a:schemeClr val="tx1"/>
                </a:solidFill>
                <a:effectLst/>
                <a:latin typeface="Arial" charset="0"/>
                <a:ea typeface="宋体" charset="-122"/>
                <a:cs typeface="+mn-cs"/>
                <a:hlinkClick r:id="rId3"/>
              </a:rPr>
              <a:t>Directed acyclic graph</a:t>
            </a:r>
            <a:endParaRPr lang="en-US" altLang="zh-CN" sz="1200" b="0" i="0" kern="1200" dirty="0" smtClean="0">
              <a:solidFill>
                <a:schemeClr val="tx1"/>
              </a:solidFill>
              <a:effectLst/>
              <a:latin typeface="Arial" charset="0"/>
              <a:ea typeface="宋体" charset="-122"/>
              <a:cs typeface="+mn-cs"/>
            </a:endParaRPr>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29</a:t>
            </a:fld>
            <a:endParaRPr lang="en-US" altLang="zh-CN"/>
          </a:p>
        </p:txBody>
      </p:sp>
    </p:spTree>
    <p:extLst>
      <p:ext uri="{BB962C8B-B14F-4D97-AF65-F5344CB8AC3E}">
        <p14:creationId xmlns:p14="http://schemas.microsoft.com/office/powerpoint/2010/main" val="197848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kumimoji="1" lang="zh-CN" altLang="en-US"/>
          </a:p>
        </p:txBody>
      </p:sp>
      <p:sp>
        <p:nvSpPr>
          <p:cNvPr id="4" name="幻灯片编号占位符 3"/>
          <p:cNvSpPr>
            <a:spLocks noGrp="1"/>
          </p:cNvSpPr>
          <p:nvPr>
            <p:ph type="sldNum" sz="quarter" idx="5"/>
          </p:nvPr>
        </p:nvSpPr>
        <p:spPr/>
        <p:txBody>
          <a:bodyPr/>
          <a:lstStyle/>
          <a:p>
            <a:pPr>
              <a:defRPr/>
            </a:pPr>
            <a:fld id="{F56A2133-9EE6-7440-8FF6-D49DAEB1D1FF}" type="slidenum">
              <a:rPr lang="en-US" altLang="zh-CN" smtClean="0"/>
              <a:pPr>
                <a:defRPr/>
              </a:pPr>
              <a:t>42</a:t>
            </a:fld>
            <a:endParaRPr lang="en-US" altLang="zh-CN"/>
          </a:p>
        </p:txBody>
      </p:sp>
    </p:spTree>
    <p:extLst>
      <p:ext uri="{BB962C8B-B14F-4D97-AF65-F5344CB8AC3E}">
        <p14:creationId xmlns:p14="http://schemas.microsoft.com/office/powerpoint/2010/main" val="1049002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kumimoji="1" lang="zh-CN" altLang="en-US"/>
          </a:p>
        </p:txBody>
      </p:sp>
      <p:sp>
        <p:nvSpPr>
          <p:cNvPr id="4" name="幻灯片编号占位符 3"/>
          <p:cNvSpPr>
            <a:spLocks noGrp="1"/>
          </p:cNvSpPr>
          <p:nvPr>
            <p:ph type="sldNum" sz="quarter" idx="5"/>
          </p:nvPr>
        </p:nvSpPr>
        <p:spPr/>
        <p:txBody>
          <a:bodyPr/>
          <a:lstStyle/>
          <a:p>
            <a:pPr>
              <a:defRPr/>
            </a:pPr>
            <a:fld id="{55DF10F6-6413-9E42-A041-904F7CE5FC9D}" type="slidenum">
              <a:rPr lang="en-US" altLang="zh-CN" smtClean="0"/>
              <a:pPr>
                <a:defRPr/>
              </a:pPr>
              <a:t>2</a:t>
            </a:fld>
            <a:endParaRPr lang="en-US" altLang="zh-CN"/>
          </a:p>
        </p:txBody>
      </p:sp>
    </p:spTree>
    <p:extLst>
      <p:ext uri="{BB962C8B-B14F-4D97-AF65-F5344CB8AC3E}">
        <p14:creationId xmlns:p14="http://schemas.microsoft.com/office/powerpoint/2010/main" val="876458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4</a:t>
            </a:fld>
            <a:endParaRPr lang="en-US" altLang="zh-CN"/>
          </a:p>
        </p:txBody>
      </p:sp>
    </p:spTree>
    <p:extLst>
      <p:ext uri="{BB962C8B-B14F-4D97-AF65-F5344CB8AC3E}">
        <p14:creationId xmlns:p14="http://schemas.microsoft.com/office/powerpoint/2010/main" val="192583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7</a:t>
            </a:fld>
            <a:endParaRPr lang="en-US" altLang="zh-CN"/>
          </a:p>
        </p:txBody>
      </p:sp>
    </p:spTree>
    <p:extLst>
      <p:ext uri="{BB962C8B-B14F-4D97-AF65-F5344CB8AC3E}">
        <p14:creationId xmlns:p14="http://schemas.microsoft.com/office/powerpoint/2010/main" val="203189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9</a:t>
            </a:fld>
            <a:endParaRPr lang="en-US" altLang="zh-CN"/>
          </a:p>
        </p:txBody>
      </p:sp>
    </p:spTree>
    <p:extLst>
      <p:ext uri="{BB962C8B-B14F-4D97-AF65-F5344CB8AC3E}">
        <p14:creationId xmlns:p14="http://schemas.microsoft.com/office/powerpoint/2010/main" val="167512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10</a:t>
            </a:fld>
            <a:endParaRPr lang="en-US" altLang="zh-CN"/>
          </a:p>
        </p:txBody>
      </p:sp>
    </p:spTree>
    <p:extLst>
      <p:ext uri="{BB962C8B-B14F-4D97-AF65-F5344CB8AC3E}">
        <p14:creationId xmlns:p14="http://schemas.microsoft.com/office/powerpoint/2010/main" val="1952230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t>immutable data </a:t>
            </a:r>
            <a:r>
              <a:rPr lang="zh-CN" altLang="en-US" b="1" dirty="0" smtClean="0"/>
              <a:t>不可变数据</a:t>
            </a:r>
            <a:r>
              <a:rPr lang="zh-CN" altLang="en-US" dirty="0" smtClean="0"/>
              <a:t>：像</a:t>
            </a:r>
            <a:r>
              <a:rPr lang="en-US" altLang="zh-CN" dirty="0" err="1" smtClean="0"/>
              <a:t>Clojure</a:t>
            </a:r>
            <a:r>
              <a:rPr lang="zh-CN" altLang="en-US" dirty="0" smtClean="0"/>
              <a:t>一样，默认上变量是不可变的，如果你要改变变量，你需要把变量</a:t>
            </a:r>
            <a:r>
              <a:rPr lang="en-US" altLang="zh-CN" dirty="0" smtClean="0"/>
              <a:t>copy</a:t>
            </a:r>
            <a:r>
              <a:rPr lang="zh-CN" altLang="en-US" dirty="0" smtClean="0"/>
              <a:t>出去修改。这样一来，可以让你的程序少很多</a:t>
            </a:r>
            <a:r>
              <a:rPr lang="en-US" altLang="zh-CN" dirty="0" smtClean="0"/>
              <a:t>Bug</a:t>
            </a:r>
            <a:r>
              <a:rPr lang="zh-CN" altLang="en-US" dirty="0" smtClean="0"/>
              <a:t>。因为，程序中的状态不好维护，在并发的时候更不好维护。</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i="0" kern="1200" dirty="0" smtClean="0">
                <a:solidFill>
                  <a:schemeClr val="tx1"/>
                </a:solidFill>
                <a:effectLst/>
                <a:latin typeface="Arial" charset="0"/>
                <a:ea typeface="宋体" charset="-122"/>
                <a:cs typeface="+mn-cs"/>
              </a:rPr>
              <a:t>first class functions</a:t>
            </a:r>
            <a:r>
              <a:rPr lang="zh-CN" altLang="en-US" sz="1200" b="0" i="0" kern="1200" dirty="0" smtClean="0">
                <a:solidFill>
                  <a:schemeClr val="tx1"/>
                </a:solidFill>
                <a:effectLst/>
                <a:latin typeface="Arial" charset="0"/>
                <a:ea typeface="宋体" charset="-122"/>
                <a:cs typeface="+mn-cs"/>
              </a:rPr>
              <a:t>：这个技术可以让你的函数就像变量一样来使用。也就是说，你的函数可以像变量一样被创建，修改，并当成变量一样传递，返回或是在函数中嵌套函数。</a:t>
            </a:r>
            <a:endParaRPr lang="en-US" altLang="zh-CN" sz="1200" b="0" i="0" kern="1200" dirty="0" smtClean="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i="0" kern="1200" dirty="0" smtClean="0">
                <a:solidFill>
                  <a:schemeClr val="tx1"/>
                </a:solidFill>
                <a:effectLst/>
                <a:latin typeface="Arial" charset="0"/>
                <a:ea typeface="宋体" charset="-122"/>
                <a:cs typeface="+mn-cs"/>
              </a:rPr>
              <a:t>尾递归优化</a:t>
            </a:r>
            <a:r>
              <a:rPr lang="zh-CN" altLang="en-US" sz="1200" b="0" i="0" kern="1200" dirty="0" smtClean="0">
                <a:solidFill>
                  <a:schemeClr val="tx1"/>
                </a:solidFill>
                <a:effectLst/>
                <a:latin typeface="Arial" charset="0"/>
                <a:ea typeface="宋体" charset="-122"/>
                <a:cs typeface="+mn-cs"/>
              </a:rPr>
              <a:t>：我们知道递归的害处，那就是如果递归很深的话，</a:t>
            </a:r>
            <a:r>
              <a:rPr lang="en-US" altLang="zh-CN" sz="1200" b="0" i="0" kern="1200" dirty="0" smtClean="0">
                <a:solidFill>
                  <a:schemeClr val="tx1"/>
                </a:solidFill>
                <a:effectLst/>
                <a:latin typeface="Arial" charset="0"/>
                <a:ea typeface="宋体" charset="-122"/>
                <a:cs typeface="+mn-cs"/>
              </a:rPr>
              <a:t>stack</a:t>
            </a:r>
            <a:r>
              <a:rPr lang="zh-CN" altLang="en-US" sz="1200" b="0" i="0" kern="1200" dirty="0" smtClean="0">
                <a:solidFill>
                  <a:schemeClr val="tx1"/>
                </a:solidFill>
                <a:effectLst/>
                <a:latin typeface="Arial" charset="0"/>
                <a:ea typeface="宋体" charset="-122"/>
                <a:cs typeface="+mn-cs"/>
              </a:rPr>
              <a:t>受不了，并会导致性能大幅度下降。所以，我们使用尾递归优化技术</a:t>
            </a:r>
            <a:r>
              <a:rPr lang="en-US" altLang="zh-CN" sz="1200" b="0" i="0" kern="1200" dirty="0" smtClean="0">
                <a:solidFill>
                  <a:schemeClr val="tx1"/>
                </a:solidFill>
                <a:effectLst/>
                <a:latin typeface="Arial" charset="0"/>
                <a:ea typeface="宋体" charset="-122"/>
                <a:cs typeface="+mn-cs"/>
              </a:rPr>
              <a:t>——</a:t>
            </a:r>
            <a:r>
              <a:rPr lang="zh-CN" altLang="en-US" sz="1200" b="0" i="0" kern="1200" dirty="0" smtClean="0">
                <a:solidFill>
                  <a:schemeClr val="tx1"/>
                </a:solidFill>
                <a:effectLst/>
                <a:latin typeface="Arial" charset="0"/>
                <a:ea typeface="宋体" charset="-122"/>
                <a:cs typeface="+mn-cs"/>
              </a:rPr>
              <a:t>每次递归时都会重用</a:t>
            </a:r>
            <a:r>
              <a:rPr lang="en-US" altLang="zh-CN" sz="1200" b="0" i="0" kern="1200" dirty="0" smtClean="0">
                <a:solidFill>
                  <a:schemeClr val="tx1"/>
                </a:solidFill>
                <a:effectLst/>
                <a:latin typeface="Arial" charset="0"/>
                <a:ea typeface="宋体" charset="-122"/>
                <a:cs typeface="+mn-cs"/>
              </a:rPr>
              <a:t>stack</a:t>
            </a:r>
            <a:r>
              <a:rPr lang="zh-CN" altLang="en-US" sz="1200" b="0" i="0" kern="1200" dirty="0" smtClean="0">
                <a:solidFill>
                  <a:schemeClr val="tx1"/>
                </a:solidFill>
                <a:effectLst/>
                <a:latin typeface="Arial" charset="0"/>
                <a:ea typeface="宋体" charset="-122"/>
                <a:cs typeface="+mn-cs"/>
              </a:rPr>
              <a:t>，这样一来能够提升性能，当然，这需要语言或编译器的支持。</a:t>
            </a:r>
            <a:r>
              <a:rPr lang="en-US" altLang="zh-CN" sz="1200" b="0" i="0" kern="1200" dirty="0" smtClean="0">
                <a:solidFill>
                  <a:schemeClr val="tx1"/>
                </a:solidFill>
                <a:effectLst/>
                <a:latin typeface="Arial" charset="0"/>
                <a:ea typeface="宋体" charset="-122"/>
                <a:cs typeface="+mn-cs"/>
              </a:rPr>
              <a:t>Python</a:t>
            </a:r>
            <a:r>
              <a:rPr lang="zh-CN" altLang="en-US" sz="1200" b="0" i="0" kern="1200" dirty="0" smtClean="0">
                <a:solidFill>
                  <a:schemeClr val="tx1"/>
                </a:solidFill>
                <a:effectLst/>
                <a:latin typeface="Arial" charset="0"/>
                <a:ea typeface="宋体" charset="-122"/>
                <a:cs typeface="+mn-cs"/>
              </a:rPr>
              <a:t>就不支持。</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smtClean="0">
              <a:solidFill>
                <a:schemeClr val="tx1"/>
              </a:solidFill>
              <a:effectLst/>
              <a:latin typeface="Arial" charset="0"/>
              <a:ea typeface="宋体" charset="-122"/>
              <a:cs typeface="+mn-cs"/>
            </a:endParaRPr>
          </a:p>
          <a:p>
            <a:r>
              <a:rPr lang="en-US" altLang="zh-CN" sz="1200" b="1" i="0" kern="1200" dirty="0" smtClean="0">
                <a:solidFill>
                  <a:schemeClr val="tx1"/>
                </a:solidFill>
                <a:effectLst/>
                <a:latin typeface="Arial" charset="0"/>
                <a:ea typeface="宋体" charset="-122"/>
                <a:cs typeface="+mn-cs"/>
              </a:rPr>
              <a:t>parallelization </a:t>
            </a:r>
            <a:r>
              <a:rPr lang="zh-CN" altLang="en-US" sz="1200" b="1" i="0" kern="1200" dirty="0" smtClean="0">
                <a:solidFill>
                  <a:schemeClr val="tx1"/>
                </a:solidFill>
                <a:effectLst/>
                <a:latin typeface="Arial" charset="0"/>
                <a:ea typeface="宋体" charset="-122"/>
                <a:cs typeface="+mn-cs"/>
              </a:rPr>
              <a:t>并行：</a:t>
            </a:r>
            <a:r>
              <a:rPr lang="zh-CN" altLang="en-US" sz="1200" b="0" i="0" kern="1200" dirty="0" smtClean="0">
                <a:solidFill>
                  <a:schemeClr val="tx1"/>
                </a:solidFill>
                <a:effectLst/>
                <a:latin typeface="Arial" charset="0"/>
                <a:ea typeface="宋体" charset="-122"/>
                <a:cs typeface="+mn-cs"/>
              </a:rPr>
              <a:t>所谓并行的意思就是在并行环境下，各个线程之间不需要同步或互斥。</a:t>
            </a:r>
          </a:p>
          <a:p>
            <a:r>
              <a:rPr lang="en-US" altLang="zh-CN" sz="1200" b="1" i="0" kern="1200" dirty="0" smtClean="0">
                <a:solidFill>
                  <a:schemeClr val="tx1"/>
                </a:solidFill>
                <a:effectLst/>
                <a:latin typeface="Arial" charset="0"/>
                <a:ea typeface="宋体" charset="-122"/>
                <a:cs typeface="+mn-cs"/>
              </a:rPr>
              <a:t>lazy evaluation </a:t>
            </a:r>
            <a:r>
              <a:rPr lang="zh-CN" altLang="en-US" sz="1200" b="1" i="0" kern="1200" dirty="0" smtClean="0">
                <a:solidFill>
                  <a:schemeClr val="tx1"/>
                </a:solidFill>
                <a:effectLst/>
                <a:latin typeface="Arial" charset="0"/>
                <a:ea typeface="宋体" charset="-122"/>
                <a:cs typeface="+mn-cs"/>
              </a:rPr>
              <a:t>惰性求值</a:t>
            </a:r>
            <a:r>
              <a:rPr lang="zh-CN" altLang="en-US" sz="1200" b="0" i="0" kern="1200" dirty="0" smtClean="0">
                <a:solidFill>
                  <a:schemeClr val="tx1"/>
                </a:solidFill>
                <a:effectLst/>
                <a:latin typeface="Arial" charset="0"/>
                <a:ea typeface="宋体" charset="-122"/>
                <a:cs typeface="+mn-cs"/>
              </a:rPr>
              <a:t>：这个需要编译器的支持。表达式不在它被绑定到变量之后就立即求值，而是在该值被取用的时候求值，也就是说，语句如</a:t>
            </a:r>
            <a:r>
              <a:rPr lang="en-US" altLang="zh-CN" sz="1200" b="0" i="1" kern="1200" dirty="0" smtClean="0">
                <a:solidFill>
                  <a:schemeClr val="tx1"/>
                </a:solidFill>
                <a:effectLst/>
                <a:latin typeface="Arial" charset="0"/>
                <a:ea typeface="宋体" charset="-122"/>
                <a:cs typeface="+mn-cs"/>
              </a:rPr>
              <a:t>x:=expression;</a:t>
            </a:r>
            <a:r>
              <a:rPr lang="zh-CN" altLang="en-US" sz="1200" b="0" i="0" kern="1200" dirty="0" smtClean="0">
                <a:solidFill>
                  <a:schemeClr val="tx1"/>
                </a:solidFill>
                <a:effectLst/>
                <a:latin typeface="Arial" charset="0"/>
                <a:ea typeface="宋体" charset="-122"/>
                <a:cs typeface="+mn-cs"/>
              </a:rPr>
              <a:t> </a:t>
            </a:r>
            <a:r>
              <a:rPr lang="en-US" altLang="zh-CN" sz="1200" b="0" i="0" kern="1200" dirty="0" smtClean="0">
                <a:solidFill>
                  <a:schemeClr val="tx1"/>
                </a:solidFill>
                <a:effectLst/>
                <a:latin typeface="Arial" charset="0"/>
                <a:ea typeface="宋体" charset="-122"/>
                <a:cs typeface="+mn-cs"/>
              </a:rPr>
              <a:t>(</a:t>
            </a:r>
            <a:r>
              <a:rPr lang="zh-CN" altLang="en-US" sz="1200" b="0" i="0" kern="1200" dirty="0" smtClean="0">
                <a:solidFill>
                  <a:schemeClr val="tx1"/>
                </a:solidFill>
                <a:effectLst/>
                <a:latin typeface="Arial" charset="0"/>
                <a:ea typeface="宋体" charset="-122"/>
                <a:cs typeface="+mn-cs"/>
              </a:rPr>
              <a:t>把一个表达式的结果赋值给一个变量</a:t>
            </a:r>
            <a:r>
              <a:rPr lang="en-US" altLang="zh-CN" sz="1200" b="0" i="0" kern="1200" dirty="0" smtClean="0">
                <a:solidFill>
                  <a:schemeClr val="tx1"/>
                </a:solidFill>
                <a:effectLst/>
                <a:latin typeface="Arial" charset="0"/>
                <a:ea typeface="宋体" charset="-122"/>
                <a:cs typeface="+mn-cs"/>
              </a:rPr>
              <a:t>)</a:t>
            </a:r>
            <a:r>
              <a:rPr lang="zh-CN" altLang="en-US" sz="1200" b="0" i="0" kern="1200" dirty="0" smtClean="0">
                <a:solidFill>
                  <a:schemeClr val="tx1"/>
                </a:solidFill>
                <a:effectLst/>
                <a:latin typeface="Arial" charset="0"/>
                <a:ea typeface="宋体" charset="-122"/>
                <a:cs typeface="+mn-cs"/>
              </a:rPr>
              <a:t>明显的调用这个表达式被计算并把结果放置到 </a:t>
            </a:r>
            <a:r>
              <a:rPr lang="en-US" altLang="zh-CN" sz="1200" b="0" i="1" kern="1200" dirty="0" smtClean="0">
                <a:solidFill>
                  <a:schemeClr val="tx1"/>
                </a:solidFill>
                <a:effectLst/>
                <a:latin typeface="Arial" charset="0"/>
                <a:ea typeface="宋体" charset="-122"/>
                <a:cs typeface="+mn-cs"/>
              </a:rPr>
              <a:t>x</a:t>
            </a:r>
            <a:r>
              <a:rPr lang="zh-CN" altLang="en-US" sz="1200" b="0" i="0" kern="1200" dirty="0" smtClean="0">
                <a:solidFill>
                  <a:schemeClr val="tx1"/>
                </a:solidFill>
                <a:effectLst/>
                <a:latin typeface="Arial" charset="0"/>
                <a:ea typeface="宋体" charset="-122"/>
                <a:cs typeface="+mn-cs"/>
              </a:rPr>
              <a:t> 中，但是先不管实际在 </a:t>
            </a:r>
            <a:r>
              <a:rPr lang="en-US" altLang="zh-CN" sz="1200" b="0" i="1" kern="1200" dirty="0" smtClean="0">
                <a:solidFill>
                  <a:schemeClr val="tx1"/>
                </a:solidFill>
                <a:effectLst/>
                <a:latin typeface="Arial" charset="0"/>
                <a:ea typeface="宋体" charset="-122"/>
                <a:cs typeface="+mn-cs"/>
              </a:rPr>
              <a:t>x</a:t>
            </a:r>
            <a:r>
              <a:rPr lang="zh-CN" altLang="en-US" sz="1200" b="0" i="0" kern="1200" dirty="0" smtClean="0">
                <a:solidFill>
                  <a:schemeClr val="tx1"/>
                </a:solidFill>
                <a:effectLst/>
                <a:latin typeface="Arial" charset="0"/>
                <a:ea typeface="宋体" charset="-122"/>
                <a:cs typeface="+mn-cs"/>
              </a:rPr>
              <a:t> 中的是什么，直到通过后面的表达式中到 </a:t>
            </a:r>
            <a:r>
              <a:rPr lang="en-US" altLang="zh-CN" sz="1200" b="0" i="1" kern="1200" dirty="0" smtClean="0">
                <a:solidFill>
                  <a:schemeClr val="tx1"/>
                </a:solidFill>
                <a:effectLst/>
                <a:latin typeface="Arial" charset="0"/>
                <a:ea typeface="宋体" charset="-122"/>
                <a:cs typeface="+mn-cs"/>
              </a:rPr>
              <a:t>x</a:t>
            </a:r>
            <a:r>
              <a:rPr lang="zh-CN" altLang="en-US" sz="1200" b="0" i="0" kern="1200" dirty="0" smtClean="0">
                <a:solidFill>
                  <a:schemeClr val="tx1"/>
                </a:solidFill>
                <a:effectLst/>
                <a:latin typeface="Arial" charset="0"/>
                <a:ea typeface="宋体" charset="-122"/>
                <a:cs typeface="+mn-cs"/>
              </a:rPr>
              <a:t> 的引用而有了对它的值的需求的时候，而后面表达式自身的求值也可以被延迟，最终为了生成让外界看到的某个符号而计算这个快速增长的依赖树。</a:t>
            </a:r>
          </a:p>
          <a:p>
            <a:r>
              <a:rPr lang="en-US" altLang="zh-CN" sz="1200" b="1" i="0" kern="1200" dirty="0" smtClean="0">
                <a:solidFill>
                  <a:schemeClr val="tx1"/>
                </a:solidFill>
                <a:effectLst/>
                <a:latin typeface="Arial" charset="0"/>
                <a:ea typeface="宋体" charset="-122"/>
                <a:cs typeface="+mn-cs"/>
              </a:rPr>
              <a:t>determinism </a:t>
            </a:r>
            <a:r>
              <a:rPr lang="zh-CN" altLang="en-US" sz="1200" b="1" i="0" kern="1200" dirty="0" smtClean="0">
                <a:solidFill>
                  <a:schemeClr val="tx1"/>
                </a:solidFill>
                <a:effectLst/>
                <a:latin typeface="Arial" charset="0"/>
                <a:ea typeface="宋体" charset="-122"/>
                <a:cs typeface="+mn-cs"/>
              </a:rPr>
              <a:t>确定性</a:t>
            </a:r>
            <a:r>
              <a:rPr lang="zh-CN" altLang="en-US" sz="1200" b="0" i="0" kern="1200" dirty="0" smtClean="0">
                <a:solidFill>
                  <a:schemeClr val="tx1"/>
                </a:solidFill>
                <a:effectLst/>
                <a:latin typeface="Arial" charset="0"/>
                <a:ea typeface="宋体" charset="-122"/>
                <a:cs typeface="+mn-cs"/>
              </a:rPr>
              <a:t>：所谓确定性的意思就是像数学那样 </a:t>
            </a:r>
            <a:r>
              <a:rPr lang="en-US" altLang="zh-CN" sz="1200" b="0" i="0" kern="1200" dirty="0" smtClean="0">
                <a:solidFill>
                  <a:schemeClr val="tx1"/>
                </a:solidFill>
                <a:effectLst/>
                <a:latin typeface="Arial" charset="0"/>
                <a:ea typeface="宋体" charset="-122"/>
                <a:cs typeface="+mn-cs"/>
              </a:rPr>
              <a:t>f(x) = y </a:t>
            </a:r>
            <a:r>
              <a:rPr lang="zh-CN" altLang="en-US" sz="1200" b="0" i="0" kern="1200" dirty="0" smtClean="0">
                <a:solidFill>
                  <a:schemeClr val="tx1"/>
                </a:solidFill>
                <a:effectLst/>
                <a:latin typeface="Arial" charset="0"/>
                <a:ea typeface="宋体" charset="-122"/>
                <a:cs typeface="+mn-cs"/>
              </a:rPr>
              <a:t>，这个函数无论在什么场景下，都会得到同样的结果，这个我们称之为函数的确定性。而不是像程序中的很多函数那样，同一个参数，却会在不同的场景下计算出不同的结果。所谓不同的场景的意思就是我们的函数会根据一些运行中的状态信息的不同而发生变化。</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11</a:t>
            </a:fld>
            <a:endParaRPr lang="en-US" altLang="zh-CN"/>
          </a:p>
        </p:txBody>
      </p:sp>
    </p:spTree>
    <p:extLst>
      <p:ext uri="{BB962C8B-B14F-4D97-AF65-F5344CB8AC3E}">
        <p14:creationId xmlns:p14="http://schemas.microsoft.com/office/powerpoint/2010/main" val="203897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Arial" charset="0"/>
                <a:ea typeface="宋体" charset="-122"/>
                <a:cs typeface="+mn-cs"/>
              </a:rPr>
              <a:t>map &amp; reduce</a:t>
            </a:r>
            <a:r>
              <a:rPr lang="zh-CN" altLang="en-US" sz="1200" b="0" i="0" kern="1200" dirty="0" smtClean="0">
                <a:solidFill>
                  <a:schemeClr val="tx1"/>
                </a:solidFill>
                <a:effectLst/>
                <a:latin typeface="Arial" charset="0"/>
                <a:ea typeface="宋体" charset="-122"/>
                <a:cs typeface="+mn-cs"/>
              </a:rPr>
              <a:t> ：这个技术不用多说了，函数式编程最常见的技术就是对一个集合做</a:t>
            </a:r>
            <a:r>
              <a:rPr lang="en-US" altLang="zh-CN" sz="1200" b="0" i="0" kern="1200" dirty="0" smtClean="0">
                <a:solidFill>
                  <a:schemeClr val="tx1"/>
                </a:solidFill>
                <a:effectLst/>
                <a:latin typeface="Arial" charset="0"/>
                <a:ea typeface="宋体" charset="-122"/>
                <a:cs typeface="+mn-cs"/>
              </a:rPr>
              <a:t>Map</a:t>
            </a:r>
            <a:r>
              <a:rPr lang="zh-CN" altLang="en-US" sz="1200" b="0" i="0" kern="1200" dirty="0" smtClean="0">
                <a:solidFill>
                  <a:schemeClr val="tx1"/>
                </a:solidFill>
                <a:effectLst/>
                <a:latin typeface="Arial" charset="0"/>
                <a:ea typeface="宋体" charset="-122"/>
                <a:cs typeface="+mn-cs"/>
              </a:rPr>
              <a:t>和</a:t>
            </a:r>
            <a:r>
              <a:rPr lang="en-US" altLang="zh-CN" sz="1200" b="0" i="0" kern="1200" dirty="0" smtClean="0">
                <a:solidFill>
                  <a:schemeClr val="tx1"/>
                </a:solidFill>
                <a:effectLst/>
                <a:latin typeface="Arial" charset="0"/>
                <a:ea typeface="宋体" charset="-122"/>
                <a:cs typeface="+mn-cs"/>
              </a:rPr>
              <a:t>Reduce</a:t>
            </a:r>
            <a:r>
              <a:rPr lang="zh-CN" altLang="en-US" sz="1200" b="0" i="0" kern="1200" dirty="0" smtClean="0">
                <a:solidFill>
                  <a:schemeClr val="tx1"/>
                </a:solidFill>
                <a:effectLst/>
                <a:latin typeface="Arial" charset="0"/>
                <a:ea typeface="宋体" charset="-122"/>
                <a:cs typeface="+mn-cs"/>
              </a:rPr>
              <a:t>操作。这比起过程式的语言来说，在代码上要更容易阅读。（传统过程式的语言需要使用</a:t>
            </a:r>
            <a:r>
              <a:rPr lang="en-US" altLang="zh-CN" sz="1200" b="0" i="0" kern="1200" dirty="0" smtClean="0">
                <a:solidFill>
                  <a:schemeClr val="tx1"/>
                </a:solidFill>
                <a:effectLst/>
                <a:latin typeface="Arial" charset="0"/>
                <a:ea typeface="宋体" charset="-122"/>
                <a:cs typeface="+mn-cs"/>
              </a:rPr>
              <a:t>for/while</a:t>
            </a:r>
            <a:r>
              <a:rPr lang="zh-CN" altLang="en-US" sz="1200" b="0" i="0" kern="1200" dirty="0" smtClean="0">
                <a:solidFill>
                  <a:schemeClr val="tx1"/>
                </a:solidFill>
                <a:effectLst/>
                <a:latin typeface="Arial" charset="0"/>
                <a:ea typeface="宋体" charset="-122"/>
                <a:cs typeface="+mn-cs"/>
              </a:rPr>
              <a:t>循环，然后在各种变量中把数据倒过来倒过去的）这个很像</a:t>
            </a:r>
            <a:r>
              <a:rPr lang="en-US" altLang="zh-CN" sz="1200" b="0" i="0" kern="1200" dirty="0" smtClean="0">
                <a:solidFill>
                  <a:schemeClr val="tx1"/>
                </a:solidFill>
                <a:effectLst/>
                <a:latin typeface="Arial" charset="0"/>
                <a:ea typeface="宋体" charset="-122"/>
                <a:cs typeface="+mn-cs"/>
              </a:rPr>
              <a:t>C++</a:t>
            </a:r>
            <a:r>
              <a:rPr lang="zh-CN" altLang="en-US" sz="1200" b="0" i="0" kern="1200" dirty="0" smtClean="0">
                <a:solidFill>
                  <a:schemeClr val="tx1"/>
                </a:solidFill>
                <a:effectLst/>
                <a:latin typeface="Arial" charset="0"/>
                <a:ea typeface="宋体" charset="-122"/>
                <a:cs typeface="+mn-cs"/>
              </a:rPr>
              <a:t>中的</a:t>
            </a:r>
            <a:r>
              <a:rPr lang="en-US" altLang="zh-CN" sz="1200" b="0" i="0" kern="1200" dirty="0" smtClean="0">
                <a:solidFill>
                  <a:schemeClr val="tx1"/>
                </a:solidFill>
                <a:effectLst/>
                <a:latin typeface="Arial" charset="0"/>
                <a:ea typeface="宋体" charset="-122"/>
                <a:cs typeface="+mn-cs"/>
              </a:rPr>
              <a:t>STL</a:t>
            </a:r>
            <a:r>
              <a:rPr lang="zh-CN" altLang="en-US" sz="1200" b="0" i="0" kern="1200" dirty="0" smtClean="0">
                <a:solidFill>
                  <a:schemeClr val="tx1"/>
                </a:solidFill>
                <a:effectLst/>
                <a:latin typeface="Arial" charset="0"/>
                <a:ea typeface="宋体" charset="-122"/>
                <a:cs typeface="+mn-cs"/>
              </a:rPr>
              <a:t>中的</a:t>
            </a:r>
            <a:r>
              <a:rPr lang="en-US" altLang="zh-CN" sz="1200" b="0" i="0" kern="1200" dirty="0" err="1" smtClean="0">
                <a:solidFill>
                  <a:schemeClr val="tx1"/>
                </a:solidFill>
                <a:effectLst/>
                <a:latin typeface="Arial" charset="0"/>
                <a:ea typeface="宋体" charset="-122"/>
                <a:cs typeface="+mn-cs"/>
              </a:rPr>
              <a:t>foreach</a:t>
            </a:r>
            <a:r>
              <a:rPr lang="zh-CN" altLang="en-US" sz="1200" b="0" i="0" kern="1200" dirty="0" smtClean="0">
                <a:solidFill>
                  <a:schemeClr val="tx1"/>
                </a:solidFill>
                <a:effectLst/>
                <a:latin typeface="Arial" charset="0"/>
                <a:ea typeface="宋体" charset="-122"/>
                <a:cs typeface="+mn-cs"/>
              </a:rPr>
              <a:t>，</a:t>
            </a:r>
            <a:r>
              <a:rPr lang="en-US" altLang="zh-CN" sz="1200" b="0" i="0" kern="1200" dirty="0" err="1" smtClean="0">
                <a:solidFill>
                  <a:schemeClr val="tx1"/>
                </a:solidFill>
                <a:effectLst/>
                <a:latin typeface="Arial" charset="0"/>
                <a:ea typeface="宋体" charset="-122"/>
                <a:cs typeface="+mn-cs"/>
              </a:rPr>
              <a:t>find_if</a:t>
            </a:r>
            <a:r>
              <a:rPr lang="zh-CN" altLang="en-US" sz="1200" b="0" i="0" kern="1200" dirty="0" smtClean="0">
                <a:solidFill>
                  <a:schemeClr val="tx1"/>
                </a:solidFill>
                <a:effectLst/>
                <a:latin typeface="Arial" charset="0"/>
                <a:ea typeface="宋体" charset="-122"/>
                <a:cs typeface="+mn-cs"/>
              </a:rPr>
              <a:t>，</a:t>
            </a:r>
            <a:r>
              <a:rPr lang="en-US" altLang="zh-CN" sz="1200" b="0" i="0" kern="1200" dirty="0" err="1" smtClean="0">
                <a:solidFill>
                  <a:schemeClr val="tx1"/>
                </a:solidFill>
                <a:effectLst/>
                <a:latin typeface="Arial" charset="0"/>
                <a:ea typeface="宋体" charset="-122"/>
                <a:cs typeface="+mn-cs"/>
              </a:rPr>
              <a:t>count_if</a:t>
            </a:r>
            <a:r>
              <a:rPr lang="zh-CN" altLang="en-US" sz="1200" b="0" i="0" kern="1200" dirty="0" smtClean="0">
                <a:solidFill>
                  <a:schemeClr val="tx1"/>
                </a:solidFill>
                <a:effectLst/>
                <a:latin typeface="Arial" charset="0"/>
                <a:ea typeface="宋体" charset="-122"/>
                <a:cs typeface="+mn-cs"/>
              </a:rPr>
              <a:t>之流的函数的玩法。</a:t>
            </a:r>
          </a:p>
          <a:p>
            <a:r>
              <a:rPr lang="en-US" altLang="zh-CN" sz="1200" b="1" i="0" kern="1200" dirty="0" smtClean="0">
                <a:solidFill>
                  <a:schemeClr val="tx1"/>
                </a:solidFill>
                <a:effectLst/>
                <a:latin typeface="Arial" charset="0"/>
                <a:ea typeface="宋体" charset="-122"/>
                <a:cs typeface="+mn-cs"/>
              </a:rPr>
              <a:t>pipeline</a:t>
            </a:r>
            <a:r>
              <a:rPr lang="zh-CN" altLang="en-US" sz="1200" b="0" i="0" kern="1200" dirty="0" smtClean="0">
                <a:solidFill>
                  <a:schemeClr val="tx1"/>
                </a:solidFill>
                <a:effectLst/>
                <a:latin typeface="Arial" charset="0"/>
                <a:ea typeface="宋体" charset="-122"/>
                <a:cs typeface="+mn-cs"/>
              </a:rPr>
              <a:t>：这个技术的意思是，把函数实例成一个一个的</a:t>
            </a:r>
            <a:r>
              <a:rPr lang="en-US" altLang="zh-CN" sz="1200" b="0" i="0" kern="1200" dirty="0" smtClean="0">
                <a:solidFill>
                  <a:schemeClr val="tx1"/>
                </a:solidFill>
                <a:effectLst/>
                <a:latin typeface="Arial" charset="0"/>
                <a:ea typeface="宋体" charset="-122"/>
                <a:cs typeface="+mn-cs"/>
              </a:rPr>
              <a:t>action</a:t>
            </a:r>
            <a:r>
              <a:rPr lang="zh-CN" altLang="en-US" sz="1200" b="0" i="0" kern="1200" dirty="0" smtClean="0">
                <a:solidFill>
                  <a:schemeClr val="tx1"/>
                </a:solidFill>
                <a:effectLst/>
                <a:latin typeface="Arial" charset="0"/>
                <a:ea typeface="宋体" charset="-122"/>
                <a:cs typeface="+mn-cs"/>
              </a:rPr>
              <a:t>，然后，把一组</a:t>
            </a:r>
            <a:r>
              <a:rPr lang="en-US" altLang="zh-CN" sz="1200" b="0" i="0" kern="1200" dirty="0" smtClean="0">
                <a:solidFill>
                  <a:schemeClr val="tx1"/>
                </a:solidFill>
                <a:effectLst/>
                <a:latin typeface="Arial" charset="0"/>
                <a:ea typeface="宋体" charset="-122"/>
                <a:cs typeface="+mn-cs"/>
              </a:rPr>
              <a:t>action</a:t>
            </a:r>
            <a:r>
              <a:rPr lang="zh-CN" altLang="en-US" sz="1200" b="0" i="0" kern="1200" dirty="0" smtClean="0">
                <a:solidFill>
                  <a:schemeClr val="tx1"/>
                </a:solidFill>
                <a:effectLst/>
                <a:latin typeface="Arial" charset="0"/>
                <a:ea typeface="宋体" charset="-122"/>
                <a:cs typeface="+mn-cs"/>
              </a:rPr>
              <a:t>放到一个数组或是列表中，然后把数据传给这个</a:t>
            </a:r>
            <a:r>
              <a:rPr lang="en-US" altLang="zh-CN" sz="1200" b="0" i="0" kern="1200" dirty="0" smtClean="0">
                <a:solidFill>
                  <a:schemeClr val="tx1"/>
                </a:solidFill>
                <a:effectLst/>
                <a:latin typeface="Arial" charset="0"/>
                <a:ea typeface="宋体" charset="-122"/>
                <a:cs typeface="+mn-cs"/>
              </a:rPr>
              <a:t>action list</a:t>
            </a:r>
            <a:r>
              <a:rPr lang="zh-CN" altLang="en-US" sz="1200" b="0" i="0" kern="1200" dirty="0" smtClean="0">
                <a:solidFill>
                  <a:schemeClr val="tx1"/>
                </a:solidFill>
                <a:effectLst/>
                <a:latin typeface="Arial" charset="0"/>
                <a:ea typeface="宋体" charset="-122"/>
                <a:cs typeface="+mn-cs"/>
              </a:rPr>
              <a:t>，数据就像一个</a:t>
            </a:r>
            <a:r>
              <a:rPr lang="en-US" altLang="zh-CN" sz="1200" b="0" i="0" kern="1200" dirty="0" smtClean="0">
                <a:solidFill>
                  <a:schemeClr val="tx1"/>
                </a:solidFill>
                <a:effectLst/>
                <a:latin typeface="Arial" charset="0"/>
                <a:ea typeface="宋体" charset="-122"/>
                <a:cs typeface="+mn-cs"/>
              </a:rPr>
              <a:t>pipeline</a:t>
            </a:r>
            <a:r>
              <a:rPr lang="zh-CN" altLang="en-US" sz="1200" b="0" i="0" kern="1200" dirty="0" smtClean="0">
                <a:solidFill>
                  <a:schemeClr val="tx1"/>
                </a:solidFill>
                <a:effectLst/>
                <a:latin typeface="Arial" charset="0"/>
                <a:ea typeface="宋体" charset="-122"/>
                <a:cs typeface="+mn-cs"/>
              </a:rPr>
              <a:t>一样顺序地被各个函数所操作，最终得到我们想要的结果。</a:t>
            </a:r>
          </a:p>
          <a:p>
            <a:r>
              <a:rPr lang="en-US" altLang="zh-CN" sz="1200" b="1" i="0" kern="1200" dirty="0" err="1" smtClean="0">
                <a:solidFill>
                  <a:schemeClr val="tx1"/>
                </a:solidFill>
                <a:effectLst/>
                <a:latin typeface="Arial" charset="0"/>
                <a:ea typeface="宋体" charset="-122"/>
                <a:cs typeface="+mn-cs"/>
              </a:rPr>
              <a:t>recursing</a:t>
            </a:r>
            <a:r>
              <a:rPr lang="en-US" altLang="zh-CN" sz="1200" b="1" i="0" kern="1200" dirty="0" smtClean="0">
                <a:solidFill>
                  <a:schemeClr val="tx1"/>
                </a:solidFill>
                <a:effectLst/>
                <a:latin typeface="Arial" charset="0"/>
                <a:ea typeface="宋体" charset="-122"/>
                <a:cs typeface="+mn-cs"/>
              </a:rPr>
              <a:t> </a:t>
            </a:r>
            <a:r>
              <a:rPr lang="zh-CN" altLang="en-US" sz="1200" b="1" i="0" kern="1200" dirty="0" smtClean="0">
                <a:solidFill>
                  <a:schemeClr val="tx1"/>
                </a:solidFill>
                <a:effectLst/>
                <a:latin typeface="Arial" charset="0"/>
                <a:ea typeface="宋体" charset="-122"/>
                <a:cs typeface="+mn-cs"/>
              </a:rPr>
              <a:t>递归</a:t>
            </a:r>
            <a:r>
              <a:rPr lang="zh-CN" altLang="en-US" sz="1200" b="0" i="0" kern="1200" dirty="0" smtClean="0">
                <a:solidFill>
                  <a:schemeClr val="tx1"/>
                </a:solidFill>
                <a:effectLst/>
                <a:latin typeface="Arial" charset="0"/>
                <a:ea typeface="宋体" charset="-122"/>
                <a:cs typeface="+mn-cs"/>
              </a:rPr>
              <a:t> ：递归最大的好处就简化代码，他可以把一个复杂的问题用很简单的代码描述出来。注意：递归的精髓是描述问题，而这正是函数式编程的精髓。</a:t>
            </a:r>
          </a:p>
          <a:p>
            <a:r>
              <a:rPr lang="en-US" altLang="zh-CN" sz="1200" b="1" i="0" kern="1200" dirty="0" smtClean="0">
                <a:solidFill>
                  <a:schemeClr val="tx1"/>
                </a:solidFill>
                <a:effectLst/>
                <a:latin typeface="Arial" charset="0"/>
                <a:ea typeface="宋体" charset="-122"/>
                <a:cs typeface="+mn-cs"/>
              </a:rPr>
              <a:t>currying</a:t>
            </a:r>
            <a:r>
              <a:rPr lang="zh-CN" altLang="en-US" sz="1200" b="0" i="0" kern="1200" dirty="0" smtClean="0">
                <a:solidFill>
                  <a:schemeClr val="tx1"/>
                </a:solidFill>
                <a:effectLst/>
                <a:latin typeface="Arial" charset="0"/>
                <a:ea typeface="宋体" charset="-122"/>
                <a:cs typeface="+mn-cs"/>
              </a:rPr>
              <a:t>：把一个函数的多个参数分解成多个函数， 然后把函数多层封装起来，每层函数都返回一个函数去接收下一个参数这样，可以简化函数的多个参数。在</a:t>
            </a:r>
            <a:r>
              <a:rPr lang="en-US" altLang="zh-CN" sz="1200" b="0" i="0" kern="1200" dirty="0" smtClean="0">
                <a:solidFill>
                  <a:schemeClr val="tx1"/>
                </a:solidFill>
                <a:effectLst/>
                <a:latin typeface="Arial" charset="0"/>
                <a:ea typeface="宋体" charset="-122"/>
                <a:cs typeface="+mn-cs"/>
              </a:rPr>
              <a:t>C++</a:t>
            </a:r>
            <a:r>
              <a:rPr lang="zh-CN" altLang="en-US" sz="1200" b="0" i="0" kern="1200" dirty="0" smtClean="0">
                <a:solidFill>
                  <a:schemeClr val="tx1"/>
                </a:solidFill>
                <a:effectLst/>
                <a:latin typeface="Arial" charset="0"/>
                <a:ea typeface="宋体" charset="-122"/>
                <a:cs typeface="+mn-cs"/>
              </a:rPr>
              <a:t>中，这个很像</a:t>
            </a:r>
            <a:r>
              <a:rPr lang="en-US" altLang="zh-CN" sz="1200" b="0" i="0" kern="1200" dirty="0" smtClean="0">
                <a:solidFill>
                  <a:schemeClr val="tx1"/>
                </a:solidFill>
                <a:effectLst/>
                <a:latin typeface="Arial" charset="0"/>
                <a:ea typeface="宋体" charset="-122"/>
                <a:cs typeface="+mn-cs"/>
              </a:rPr>
              <a:t>STL</a:t>
            </a:r>
            <a:r>
              <a:rPr lang="zh-CN" altLang="en-US" sz="1200" b="0" i="0" kern="1200" dirty="0" smtClean="0">
                <a:solidFill>
                  <a:schemeClr val="tx1"/>
                </a:solidFill>
                <a:effectLst/>
                <a:latin typeface="Arial" charset="0"/>
                <a:ea typeface="宋体" charset="-122"/>
                <a:cs typeface="+mn-cs"/>
              </a:rPr>
              <a:t>中的</a:t>
            </a:r>
            <a:r>
              <a:rPr lang="en-US" altLang="zh-CN" sz="1200" b="0" i="0" kern="1200" dirty="0" smtClean="0">
                <a:solidFill>
                  <a:schemeClr val="tx1"/>
                </a:solidFill>
                <a:effectLst/>
                <a:latin typeface="Arial" charset="0"/>
                <a:ea typeface="宋体" charset="-122"/>
                <a:cs typeface="+mn-cs"/>
              </a:rPr>
              <a:t>bind_1st</a:t>
            </a:r>
            <a:r>
              <a:rPr lang="zh-CN" altLang="en-US" sz="1200" b="0" i="0" kern="1200" dirty="0" smtClean="0">
                <a:solidFill>
                  <a:schemeClr val="tx1"/>
                </a:solidFill>
                <a:effectLst/>
                <a:latin typeface="Arial" charset="0"/>
                <a:ea typeface="宋体" charset="-122"/>
                <a:cs typeface="+mn-cs"/>
              </a:rPr>
              <a:t>或是</a:t>
            </a:r>
            <a:r>
              <a:rPr lang="en-US" altLang="zh-CN" sz="1200" b="0" i="0" kern="1200" dirty="0" smtClean="0">
                <a:solidFill>
                  <a:schemeClr val="tx1"/>
                </a:solidFill>
                <a:effectLst/>
                <a:latin typeface="Arial" charset="0"/>
                <a:ea typeface="宋体" charset="-122"/>
                <a:cs typeface="+mn-cs"/>
              </a:rPr>
              <a:t>bind2nd</a:t>
            </a:r>
            <a:r>
              <a:rPr lang="zh-CN" altLang="en-US" sz="1200" b="0" i="0" kern="1200" dirty="0" smtClean="0">
                <a:solidFill>
                  <a:schemeClr val="tx1"/>
                </a:solidFill>
                <a:effectLst/>
                <a:latin typeface="Arial" charset="0"/>
                <a:ea typeface="宋体" charset="-122"/>
                <a:cs typeface="+mn-cs"/>
              </a:rPr>
              <a:t>。</a:t>
            </a:r>
          </a:p>
          <a:p>
            <a:r>
              <a:rPr lang="en-US" altLang="zh-CN" sz="1200" b="1" i="0" kern="1200" dirty="0" smtClean="0">
                <a:solidFill>
                  <a:schemeClr val="tx1"/>
                </a:solidFill>
                <a:effectLst/>
                <a:latin typeface="Arial" charset="0"/>
                <a:ea typeface="宋体" charset="-122"/>
                <a:cs typeface="+mn-cs"/>
              </a:rPr>
              <a:t>higher order function </a:t>
            </a:r>
            <a:r>
              <a:rPr lang="zh-CN" altLang="en-US" sz="1200" b="1" i="0" kern="1200" dirty="0" smtClean="0">
                <a:solidFill>
                  <a:schemeClr val="tx1"/>
                </a:solidFill>
                <a:effectLst/>
                <a:latin typeface="Arial" charset="0"/>
                <a:ea typeface="宋体" charset="-122"/>
                <a:cs typeface="+mn-cs"/>
              </a:rPr>
              <a:t>高阶函数</a:t>
            </a:r>
            <a:r>
              <a:rPr lang="zh-CN" altLang="en-US" sz="1200" b="0" i="0" kern="1200" dirty="0" smtClean="0">
                <a:solidFill>
                  <a:schemeClr val="tx1"/>
                </a:solidFill>
                <a:effectLst/>
                <a:latin typeface="Arial" charset="0"/>
                <a:ea typeface="宋体" charset="-122"/>
                <a:cs typeface="+mn-cs"/>
              </a:rPr>
              <a:t>：所谓高阶函数就是函数当参数，把传入的函数做一个封装，然后返回这个封装函数。现象上就是函数传进传出，就像面向对象对象满天飞一样。</a:t>
            </a:r>
          </a:p>
          <a:p>
            <a:endParaRPr kumimoji="1" lang="zh-CN" altLang="en-US" dirty="0"/>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12</a:t>
            </a:fld>
            <a:endParaRPr lang="en-US" altLang="zh-CN"/>
          </a:p>
        </p:txBody>
      </p:sp>
    </p:spTree>
    <p:extLst>
      <p:ext uri="{BB962C8B-B14F-4D97-AF65-F5344CB8AC3E}">
        <p14:creationId xmlns:p14="http://schemas.microsoft.com/office/powerpoint/2010/main" val="1993835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Arial" charset="0"/>
                <a:ea typeface="宋体" charset="-122"/>
                <a:cs typeface="+mn-cs"/>
              </a:rPr>
              <a:t>Spark SQL</a:t>
            </a:r>
            <a:r>
              <a:rPr lang="zh-CN" altLang="en-US" sz="1200" b="1" i="0" kern="1200" dirty="0" smtClean="0">
                <a:solidFill>
                  <a:schemeClr val="tx1"/>
                </a:solidFill>
                <a:effectLst/>
                <a:latin typeface="Arial" charset="0"/>
                <a:ea typeface="宋体" charset="-122"/>
                <a:cs typeface="+mn-cs"/>
              </a:rPr>
              <a:t>：</a:t>
            </a:r>
            <a:r>
              <a:rPr lang="en-US" altLang="zh-CN" sz="1200" b="0" i="0" kern="1200" dirty="0" smtClean="0">
                <a:solidFill>
                  <a:schemeClr val="tx1"/>
                </a:solidFill>
                <a:effectLst/>
                <a:latin typeface="Arial" charset="0"/>
                <a:ea typeface="宋体" charset="-122"/>
                <a:cs typeface="+mn-cs"/>
              </a:rPr>
              <a:t>Spark</a:t>
            </a:r>
            <a:r>
              <a:rPr lang="zh-CN" altLang="en-US" sz="1200" b="0" i="0" kern="1200" dirty="0" smtClean="0">
                <a:solidFill>
                  <a:schemeClr val="tx1"/>
                </a:solidFill>
                <a:effectLst/>
                <a:latin typeface="Arial" charset="0"/>
                <a:ea typeface="宋体" charset="-122"/>
                <a:cs typeface="+mn-cs"/>
              </a:rPr>
              <a:t>生态圈中最火的组件，目的很简单，用来支持</a:t>
            </a:r>
            <a:r>
              <a:rPr lang="en-US" altLang="zh-CN" sz="1200" b="0" i="0" kern="1200" dirty="0" smtClean="0">
                <a:solidFill>
                  <a:schemeClr val="tx1"/>
                </a:solidFill>
                <a:effectLst/>
                <a:latin typeface="Arial" charset="0"/>
                <a:ea typeface="宋体" charset="-122"/>
                <a:cs typeface="+mn-cs"/>
              </a:rPr>
              <a:t>SQL</a:t>
            </a:r>
            <a:r>
              <a:rPr lang="zh-CN" altLang="en-US" sz="1200" b="0" i="0" kern="1200" dirty="0" smtClean="0">
                <a:solidFill>
                  <a:schemeClr val="tx1"/>
                </a:solidFill>
                <a:effectLst/>
                <a:latin typeface="Arial" charset="0"/>
                <a:ea typeface="宋体" charset="-122"/>
                <a:cs typeface="+mn-cs"/>
              </a:rPr>
              <a:t>标准。</a:t>
            </a:r>
            <a:endParaRPr lang="en-US" altLang="zh-CN" dirty="0" smtClean="0"/>
          </a:p>
          <a:p>
            <a:r>
              <a:rPr lang="en-US" altLang="zh-CN" dirty="0" smtClean="0"/>
              <a:t>Spark streaming: </a:t>
            </a:r>
            <a:r>
              <a:rPr lang="zh-CN" altLang="en-US" dirty="0" smtClean="0"/>
              <a:t>构建在</a:t>
            </a:r>
            <a:r>
              <a:rPr lang="en-US" altLang="zh-CN" dirty="0" smtClean="0"/>
              <a:t>Spark</a:t>
            </a:r>
            <a:r>
              <a:rPr lang="zh-CN" altLang="en-US" dirty="0" smtClean="0"/>
              <a:t>上处理</a:t>
            </a:r>
            <a:r>
              <a:rPr lang="en-US" altLang="zh-CN" dirty="0" smtClean="0"/>
              <a:t>Stream</a:t>
            </a:r>
            <a:r>
              <a:rPr lang="zh-CN" altLang="en-US" dirty="0" smtClean="0"/>
              <a:t>数据的框架，基本的原理是将</a:t>
            </a:r>
            <a:r>
              <a:rPr lang="en-US" altLang="zh-CN" dirty="0" smtClean="0"/>
              <a:t>Stream</a:t>
            </a:r>
            <a:r>
              <a:rPr lang="zh-CN" altLang="en-US" dirty="0" smtClean="0"/>
              <a:t>数据分成小的时间片断（几秒），以类似</a:t>
            </a:r>
            <a:r>
              <a:rPr lang="en-US" altLang="zh-CN" dirty="0" smtClean="0"/>
              <a:t>batch</a:t>
            </a:r>
            <a:r>
              <a:rPr lang="zh-CN" altLang="en-US" dirty="0" smtClean="0"/>
              <a:t>批量处理的方式来处理这小部分数据。</a:t>
            </a:r>
            <a:endParaRPr lang="en-US" altLang="zh-CN" dirty="0" smtClean="0"/>
          </a:p>
          <a:p>
            <a:r>
              <a:rPr lang="en-US" altLang="zh-CN" b="1" dirty="0" err="1" smtClean="0"/>
              <a:t>MLlib</a:t>
            </a:r>
            <a:r>
              <a:rPr lang="zh-CN" altLang="en-US" b="1" dirty="0" smtClean="0"/>
              <a:t>：</a:t>
            </a:r>
            <a:r>
              <a:rPr lang="en-US" altLang="zh-CN" sz="1200" b="0" i="0" kern="1200" dirty="0" err="1" smtClean="0">
                <a:solidFill>
                  <a:schemeClr val="tx1"/>
                </a:solidFill>
                <a:effectLst/>
                <a:latin typeface="Arial" charset="0"/>
                <a:ea typeface="宋体" charset="-122"/>
                <a:cs typeface="+mn-cs"/>
              </a:rPr>
              <a:t>MLlib</a:t>
            </a:r>
            <a:r>
              <a:rPr lang="zh-CN" altLang="en-US" sz="1200" b="0" i="0" kern="1200" dirty="0" smtClean="0">
                <a:solidFill>
                  <a:schemeClr val="tx1"/>
                </a:solidFill>
                <a:effectLst/>
                <a:latin typeface="Arial" charset="0"/>
                <a:ea typeface="宋体" charset="-122"/>
                <a:cs typeface="+mn-cs"/>
              </a:rPr>
              <a:t>是</a:t>
            </a:r>
            <a:r>
              <a:rPr lang="en-US" altLang="zh-CN" sz="1200" b="0" i="0" kern="1200" dirty="0" smtClean="0">
                <a:solidFill>
                  <a:schemeClr val="tx1"/>
                </a:solidFill>
                <a:effectLst/>
                <a:latin typeface="Arial" charset="0"/>
                <a:ea typeface="宋体" charset="-122"/>
                <a:cs typeface="+mn-cs"/>
              </a:rPr>
              <a:t>Spark</a:t>
            </a:r>
            <a:r>
              <a:rPr lang="zh-CN" altLang="en-US" sz="1200" b="0" i="0" kern="1200" dirty="0" smtClean="0">
                <a:solidFill>
                  <a:schemeClr val="tx1"/>
                </a:solidFill>
                <a:effectLst/>
                <a:latin typeface="Arial" charset="0"/>
                <a:ea typeface="宋体" charset="-122"/>
                <a:cs typeface="+mn-cs"/>
              </a:rPr>
              <a:t>实现一些常见的机器学习算法和实用程序，包括分类，回归，聚类，协同过滤，降维，以及底层</a:t>
            </a:r>
            <a:endParaRPr kumimoji="1" lang="zh-CN" altLang="en-US" dirty="0" smtClean="0"/>
          </a:p>
          <a:p>
            <a:r>
              <a:rPr lang="en-US" altLang="zh-CN" sz="1200" b="1" i="0" kern="1200" dirty="0" err="1" smtClean="0">
                <a:solidFill>
                  <a:schemeClr val="tx1"/>
                </a:solidFill>
                <a:effectLst/>
                <a:latin typeface="Arial" charset="0"/>
                <a:ea typeface="宋体" charset="-122"/>
                <a:cs typeface="+mn-cs"/>
              </a:rPr>
              <a:t>Graphx</a:t>
            </a:r>
            <a:r>
              <a:rPr lang="zh-CN" altLang="en-US" sz="1200" b="1" i="0" kern="1200" dirty="0" smtClean="0">
                <a:solidFill>
                  <a:schemeClr val="tx1"/>
                </a:solidFill>
                <a:effectLst/>
                <a:latin typeface="Arial" charset="0"/>
                <a:ea typeface="宋体" charset="-122"/>
                <a:cs typeface="+mn-cs"/>
              </a:rPr>
              <a:t>：</a:t>
            </a:r>
            <a:r>
              <a:rPr lang="en-US" altLang="zh-CN" sz="1200" b="0" i="0" kern="1200" dirty="0" err="1" smtClean="0">
                <a:solidFill>
                  <a:schemeClr val="tx1"/>
                </a:solidFill>
                <a:effectLst/>
                <a:latin typeface="Arial" charset="0"/>
                <a:ea typeface="宋体" charset="-122"/>
                <a:cs typeface="+mn-cs"/>
              </a:rPr>
              <a:t>GraphX</a:t>
            </a:r>
            <a:r>
              <a:rPr lang="zh-CN" altLang="en-US" sz="1200" b="0" i="0" kern="1200" dirty="0" smtClean="0">
                <a:solidFill>
                  <a:schemeClr val="tx1"/>
                </a:solidFill>
                <a:effectLst/>
                <a:latin typeface="Arial" charset="0"/>
                <a:ea typeface="宋体" charset="-122"/>
                <a:cs typeface="+mn-cs"/>
              </a:rPr>
              <a:t>是基于</a:t>
            </a:r>
            <a:r>
              <a:rPr lang="en-US" altLang="zh-CN" sz="1200" b="0" i="0" kern="1200" dirty="0" smtClean="0">
                <a:solidFill>
                  <a:schemeClr val="tx1"/>
                </a:solidFill>
                <a:effectLst/>
                <a:latin typeface="Arial" charset="0"/>
                <a:ea typeface="宋体" charset="-122"/>
                <a:cs typeface="+mn-cs"/>
              </a:rPr>
              <a:t>Spark</a:t>
            </a:r>
            <a:r>
              <a:rPr lang="zh-CN" altLang="en-US" sz="1200" b="0" i="0" kern="1200" dirty="0" smtClean="0">
                <a:solidFill>
                  <a:schemeClr val="tx1"/>
                </a:solidFill>
                <a:effectLst/>
                <a:latin typeface="Arial" charset="0"/>
                <a:ea typeface="宋体" charset="-122"/>
                <a:cs typeface="+mn-cs"/>
              </a:rPr>
              <a:t>的图处理和图并行计算</a:t>
            </a:r>
            <a:r>
              <a:rPr lang="en-US" altLang="zh-CN" sz="1200" b="0" i="0" kern="1200" dirty="0" smtClean="0">
                <a:solidFill>
                  <a:schemeClr val="tx1"/>
                </a:solidFill>
                <a:effectLst/>
                <a:latin typeface="Arial" charset="0"/>
                <a:ea typeface="宋体" charset="-122"/>
                <a:cs typeface="+mn-cs"/>
              </a:rPr>
              <a:t>API</a:t>
            </a:r>
            <a:r>
              <a:rPr lang="zh-CN" altLang="en-US" sz="1200" b="0" i="0" kern="1200" dirty="0" smtClean="0">
                <a:solidFill>
                  <a:schemeClr val="tx1"/>
                </a:solidFill>
                <a:effectLst/>
                <a:latin typeface="Arial" charset="0"/>
                <a:ea typeface="宋体" charset="-122"/>
                <a:cs typeface="+mn-cs"/>
              </a:rPr>
              <a:t>。</a:t>
            </a:r>
            <a:r>
              <a:rPr lang="en-US" altLang="zh-CN" sz="1200" b="0" i="0" kern="1200" dirty="0" err="1" smtClean="0">
                <a:solidFill>
                  <a:schemeClr val="tx1"/>
                </a:solidFill>
                <a:effectLst/>
                <a:latin typeface="Arial" charset="0"/>
                <a:ea typeface="宋体" charset="-122"/>
                <a:cs typeface="+mn-cs"/>
              </a:rPr>
              <a:t>GraphX</a:t>
            </a:r>
            <a:r>
              <a:rPr lang="zh-CN" altLang="en-US" sz="1200" b="0" i="0" kern="1200" dirty="0" smtClean="0">
                <a:solidFill>
                  <a:schemeClr val="tx1"/>
                </a:solidFill>
                <a:effectLst/>
                <a:latin typeface="Arial" charset="0"/>
                <a:ea typeface="宋体" charset="-122"/>
                <a:cs typeface="+mn-cs"/>
              </a:rPr>
              <a:t>定义了一个新的概念：弹性分布式属性图，一个每个顶点和边都带有属性的定向多重图；并引入了三种核心</a:t>
            </a:r>
            <a:r>
              <a:rPr lang="en-US" altLang="zh-CN" sz="1200" b="0" i="0" kern="1200" dirty="0" smtClean="0">
                <a:solidFill>
                  <a:schemeClr val="tx1"/>
                </a:solidFill>
                <a:effectLst/>
                <a:latin typeface="Arial" charset="0"/>
                <a:ea typeface="宋体" charset="-122"/>
                <a:cs typeface="+mn-cs"/>
              </a:rPr>
              <a:t>RDD</a:t>
            </a:r>
            <a:r>
              <a:rPr lang="zh-CN" altLang="en-US" sz="1200" b="0" i="0" kern="1200" dirty="0" smtClean="0">
                <a:solidFill>
                  <a:schemeClr val="tx1"/>
                </a:solidFill>
                <a:effectLst/>
                <a:latin typeface="Arial" charset="0"/>
                <a:ea typeface="宋体" charset="-122"/>
                <a:cs typeface="+mn-cs"/>
              </a:rPr>
              <a:t>：</a:t>
            </a:r>
            <a:r>
              <a:rPr lang="en-US" altLang="zh-CN" sz="1200" b="0" i="0" kern="1200" dirty="0" smtClean="0">
                <a:solidFill>
                  <a:schemeClr val="tx1"/>
                </a:solidFill>
                <a:effectLst/>
                <a:latin typeface="Arial" charset="0"/>
                <a:ea typeface="宋体" charset="-122"/>
                <a:cs typeface="+mn-cs"/>
              </a:rPr>
              <a:t>Vertices</a:t>
            </a:r>
            <a:r>
              <a:rPr lang="zh-CN" altLang="en-US" sz="1200" b="0" i="0" kern="1200" dirty="0" smtClean="0">
                <a:solidFill>
                  <a:schemeClr val="tx1"/>
                </a:solidFill>
                <a:effectLst/>
                <a:latin typeface="Arial" charset="0"/>
                <a:ea typeface="宋体" charset="-122"/>
                <a:cs typeface="+mn-cs"/>
              </a:rPr>
              <a:t>、</a:t>
            </a:r>
            <a:r>
              <a:rPr lang="en-US" altLang="zh-CN" sz="1200" b="0" i="0" kern="1200" dirty="0" smtClean="0">
                <a:solidFill>
                  <a:schemeClr val="tx1"/>
                </a:solidFill>
                <a:effectLst/>
                <a:latin typeface="Arial" charset="0"/>
                <a:ea typeface="宋体" charset="-122"/>
                <a:cs typeface="+mn-cs"/>
              </a:rPr>
              <a:t>Edges</a:t>
            </a:r>
            <a:r>
              <a:rPr lang="zh-CN" altLang="en-US" sz="1200" b="0" i="0" kern="1200" dirty="0" smtClean="0">
                <a:solidFill>
                  <a:schemeClr val="tx1"/>
                </a:solidFill>
                <a:effectLst/>
                <a:latin typeface="Arial" charset="0"/>
                <a:ea typeface="宋体" charset="-122"/>
                <a:cs typeface="+mn-cs"/>
              </a:rPr>
              <a:t>、</a:t>
            </a:r>
            <a:r>
              <a:rPr lang="en-US" altLang="zh-CN" sz="1200" b="0" i="0" kern="1200" dirty="0" smtClean="0">
                <a:solidFill>
                  <a:schemeClr val="tx1"/>
                </a:solidFill>
                <a:effectLst/>
                <a:latin typeface="Arial" charset="0"/>
                <a:ea typeface="宋体" charset="-122"/>
                <a:cs typeface="+mn-cs"/>
              </a:rPr>
              <a:t>Triplets</a:t>
            </a:r>
            <a:r>
              <a:rPr lang="zh-CN" altLang="en-US" sz="1200" b="0" i="0" kern="1200" dirty="0" smtClean="0">
                <a:solidFill>
                  <a:schemeClr val="tx1"/>
                </a:solidFill>
                <a:effectLst/>
                <a:latin typeface="Arial" charset="0"/>
                <a:ea typeface="宋体" charset="-122"/>
                <a:cs typeface="+mn-cs"/>
              </a:rPr>
              <a:t>；还开放了一组基本操作（如</a:t>
            </a:r>
            <a:r>
              <a:rPr lang="en-US" altLang="zh-CN" sz="1200" b="0" i="0" kern="1200" dirty="0" smtClean="0">
                <a:solidFill>
                  <a:schemeClr val="tx1"/>
                </a:solidFill>
                <a:effectLst/>
                <a:latin typeface="Arial" charset="0"/>
                <a:ea typeface="宋体" charset="-122"/>
                <a:cs typeface="+mn-cs"/>
              </a:rPr>
              <a:t>subgraph, </a:t>
            </a:r>
            <a:r>
              <a:rPr lang="en-US" altLang="zh-CN" sz="1200" b="0" i="0" kern="1200" dirty="0" err="1" smtClean="0">
                <a:solidFill>
                  <a:schemeClr val="tx1"/>
                </a:solidFill>
                <a:effectLst/>
                <a:latin typeface="Arial" charset="0"/>
                <a:ea typeface="宋体" charset="-122"/>
                <a:cs typeface="+mn-cs"/>
              </a:rPr>
              <a:t>joinVertices</a:t>
            </a:r>
            <a:r>
              <a:rPr lang="en-US" altLang="zh-CN" sz="1200" b="0" i="0" kern="1200" dirty="0" smtClean="0">
                <a:solidFill>
                  <a:schemeClr val="tx1"/>
                </a:solidFill>
                <a:effectLst/>
                <a:latin typeface="Arial" charset="0"/>
                <a:ea typeface="宋体" charset="-122"/>
                <a:cs typeface="+mn-cs"/>
              </a:rPr>
              <a:t>, and </a:t>
            </a:r>
            <a:r>
              <a:rPr lang="en-US" altLang="zh-CN" sz="1200" b="0" i="0" kern="1200" dirty="0" err="1" smtClean="0">
                <a:solidFill>
                  <a:schemeClr val="tx1"/>
                </a:solidFill>
                <a:effectLst/>
                <a:latin typeface="Arial" charset="0"/>
                <a:ea typeface="宋体" charset="-122"/>
                <a:cs typeface="+mn-cs"/>
              </a:rPr>
              <a:t>mapReduceTriplets</a:t>
            </a:r>
            <a:r>
              <a:rPr lang="zh-CN" altLang="en-US" sz="1200" b="0" i="0" kern="1200" dirty="0" smtClean="0">
                <a:solidFill>
                  <a:schemeClr val="tx1"/>
                </a:solidFill>
                <a:effectLst/>
                <a:latin typeface="Arial" charset="0"/>
                <a:ea typeface="宋体" charset="-122"/>
                <a:cs typeface="+mn-cs"/>
              </a:rPr>
              <a:t>），并且在不断的扩展图形算法和图形构建工具来简化图分析工作。</a:t>
            </a:r>
          </a:p>
          <a:p>
            <a:endParaRPr kumimoji="1" lang="zh-CN" altLang="en-US" dirty="0"/>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27</a:t>
            </a:fld>
            <a:endParaRPr lang="en-US" altLang="zh-CN"/>
          </a:p>
        </p:txBody>
      </p:sp>
    </p:spTree>
    <p:extLst>
      <p:ext uri="{BB962C8B-B14F-4D97-AF65-F5344CB8AC3E}">
        <p14:creationId xmlns:p14="http://schemas.microsoft.com/office/powerpoint/2010/main" val="2092111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30050" name="Rectangle 2"/>
          <p:cNvSpPr>
            <a:spLocks noGrp="1" noChangeArrowheads="1"/>
          </p:cNvSpPr>
          <p:nvPr>
            <p:ph type="ctrTitle"/>
          </p:nvPr>
        </p:nvSpPr>
        <p:spPr>
          <a:xfrm>
            <a:off x="685800" y="990600"/>
            <a:ext cx="7772400" cy="1371600"/>
          </a:xfrm>
        </p:spPr>
        <p:txBody>
          <a:bodyPr/>
          <a:lstStyle>
            <a:lvl1pPr>
              <a:defRPr sz="4000"/>
            </a:lvl1pPr>
          </a:lstStyle>
          <a:p>
            <a:pPr lvl="0"/>
            <a:r>
              <a:rPr lang="zh-CN" altLang="en-US" noProof="0" smtClean="0"/>
              <a:t>单击此处编辑母版标题样式</a:t>
            </a:r>
          </a:p>
        </p:txBody>
      </p:sp>
      <p:sp>
        <p:nvSpPr>
          <p:cNvPr id="130051" name="Rectangle 3"/>
          <p:cNvSpPr>
            <a:spLocks noGrp="1" noChangeArrowheads="1"/>
          </p:cNvSpPr>
          <p:nvPr>
            <p:ph type="subTitle" idx="1"/>
          </p:nvPr>
        </p:nvSpPr>
        <p:spPr>
          <a:xfrm>
            <a:off x="1447800" y="3429000"/>
            <a:ext cx="7010400" cy="1600200"/>
          </a:xfrm>
        </p:spPr>
        <p:txBody>
          <a:bodyPr/>
          <a:lstStyle>
            <a:lvl1pPr marL="0" indent="0">
              <a:buFont typeface="Wingdings" charset="2"/>
              <a:buNone/>
              <a:defRPr sz="2800"/>
            </a:lvl1pPr>
          </a:lstStyle>
          <a:p>
            <a:pPr lvl="0"/>
            <a:r>
              <a:rPr lang="zh-CN" altLang="en-US" noProof="0" smtClean="0"/>
              <a:t>单击此处编辑母版副标题样式</a:t>
            </a: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6082DBC3-58F2-9946-9F7F-FE34884A2DA3}" type="slidenum">
              <a:rPr lang="en-US" altLang="zh-CN"/>
              <a:pPr>
                <a:defRPr/>
              </a:pPr>
              <a:t>‹#›</a:t>
            </a:fld>
            <a:endParaRPr lang="en-US" altLang="zh-CN"/>
          </a:p>
        </p:txBody>
      </p:sp>
      <p:sp>
        <p:nvSpPr>
          <p:cNvPr id="8"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79889559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8"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811088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9"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904515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dirty="0"/>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9"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914231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8"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20957206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3438" y="1752600"/>
            <a:ext cx="3924300" cy="4267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6"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9"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979222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8"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9"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11"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039409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5"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7"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6616704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4"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6"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0242398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6"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9"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710345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6"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9"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2441756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1"/>
          </a:fgClr>
          <a:bgClr>
            <a:schemeClr val="bg1"/>
          </a:bgClr>
        </a:patt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bwMode="auto">
          <a:xfrm>
            <a:off x="574675" y="304800"/>
            <a:ext cx="8001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29027" name="Rectangle 3"/>
          <p:cNvSpPr>
            <a:spLocks noGrp="1" noChangeArrowheads="1"/>
          </p:cNvSpPr>
          <p:nvPr>
            <p:ph type="body" idx="1"/>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p:cNvSpPr>
            <a:spLocks noChangeArrowheads="1"/>
          </p:cNvSpPr>
          <p:nvPr/>
        </p:nvSpPr>
        <p:spPr bwMode="auto">
          <a:xfrm>
            <a:off x="609600" y="1566863"/>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29029"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p>
        </p:txBody>
      </p:sp>
      <p:sp>
        <p:nvSpPr>
          <p:cNvPr id="129030"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1032" name="Picture 9" descr="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188" y="6237288"/>
            <a:ext cx="27781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5" name="Rectangle 11"/>
          <p:cNvSpPr>
            <a:spLocks noGrp="1" noChangeArrowheads="1"/>
          </p:cNvSpPr>
          <p:nvPr>
            <p:ph type="sldNum" sz="quarter" idx="4"/>
          </p:nvPr>
        </p:nvSpPr>
        <p:spPr bwMode="auto">
          <a:xfrm>
            <a:off x="6588125"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r>
              <a:rPr lang="en-US" altLang="zh-CN"/>
              <a:t>julyedu.com</a:t>
            </a:r>
          </a:p>
        </p:txBody>
      </p:sp>
      <p:sp>
        <p:nvSpPr>
          <p:cNvPr id="2" name="页脚占位符 1"/>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smtClean="0"/>
              <a:t>10</a:t>
            </a:r>
            <a:endParaRPr kumimoji="1" lang="zh-CN" altLang="en-US" dirty="0"/>
          </a:p>
        </p:txBody>
      </p:sp>
    </p:spTree>
  </p:cSld>
  <p:clrMap bg1="lt1" tx1="dk1" bg2="lt2" tx2="dk2" accent1="accent1" accent2="accent2" accent3="accent3" accent4="accent4" accent5="accent5" accent6="accent6" hlink="hlink" folHlink="folHlink"/>
  <p:sldLayoutIdLst>
    <p:sldLayoutId id="2147483766"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Times New Roman" charset="0"/>
          <a:ea typeface="黑体" charset="-122"/>
          <a:cs typeface="宋体" charset="-122"/>
        </a:defRPr>
      </a:lvl2pPr>
      <a:lvl3pPr algn="l" rtl="0" eaLnBrk="0" fontAlgn="base" hangingPunct="0">
        <a:spcBef>
          <a:spcPct val="0"/>
        </a:spcBef>
        <a:spcAft>
          <a:spcPct val="0"/>
        </a:spcAft>
        <a:defRPr sz="3800">
          <a:solidFill>
            <a:schemeClr val="tx2"/>
          </a:solidFill>
          <a:latin typeface="Times New Roman" charset="0"/>
          <a:ea typeface="黑体" charset="-122"/>
          <a:cs typeface="宋体" charset="-122"/>
        </a:defRPr>
      </a:lvl3pPr>
      <a:lvl4pPr algn="l" rtl="0" eaLnBrk="0" fontAlgn="base" hangingPunct="0">
        <a:spcBef>
          <a:spcPct val="0"/>
        </a:spcBef>
        <a:spcAft>
          <a:spcPct val="0"/>
        </a:spcAft>
        <a:defRPr sz="3800">
          <a:solidFill>
            <a:schemeClr val="tx2"/>
          </a:solidFill>
          <a:latin typeface="Times New Roman" charset="0"/>
          <a:ea typeface="黑体" charset="-122"/>
          <a:cs typeface="宋体" charset="-122"/>
        </a:defRPr>
      </a:lvl4pPr>
      <a:lvl5pPr algn="l" rtl="0" eaLnBrk="0" fontAlgn="base" hangingPunct="0">
        <a:spcBef>
          <a:spcPct val="0"/>
        </a:spcBef>
        <a:spcAft>
          <a:spcPct val="0"/>
        </a:spcAft>
        <a:defRPr sz="3800">
          <a:solidFill>
            <a:schemeClr val="tx2"/>
          </a:solidFill>
          <a:latin typeface="Times New Roman" charset="0"/>
          <a:ea typeface="黑体" charset="-122"/>
          <a:cs typeface="宋体" charset="-122"/>
        </a:defRPr>
      </a:lvl5pPr>
      <a:lvl6pPr marL="457200" algn="l" rtl="0" fontAlgn="base">
        <a:spcBef>
          <a:spcPct val="0"/>
        </a:spcBef>
        <a:spcAft>
          <a:spcPct val="0"/>
        </a:spcAft>
        <a:defRPr sz="3800">
          <a:solidFill>
            <a:schemeClr val="tx2"/>
          </a:solidFill>
          <a:latin typeface="Times New Roman" charset="0"/>
          <a:ea typeface="黑体" charset="-122"/>
          <a:cs typeface="宋体" charset="-122"/>
        </a:defRPr>
      </a:lvl6pPr>
      <a:lvl7pPr marL="914400" algn="l" rtl="0" fontAlgn="base">
        <a:spcBef>
          <a:spcPct val="0"/>
        </a:spcBef>
        <a:spcAft>
          <a:spcPct val="0"/>
        </a:spcAft>
        <a:defRPr sz="3800">
          <a:solidFill>
            <a:schemeClr val="tx2"/>
          </a:solidFill>
          <a:latin typeface="Times New Roman" charset="0"/>
          <a:ea typeface="黑体" charset="-122"/>
          <a:cs typeface="宋体" charset="-122"/>
        </a:defRPr>
      </a:lvl7pPr>
      <a:lvl8pPr marL="1371600" algn="l" rtl="0" fontAlgn="base">
        <a:spcBef>
          <a:spcPct val="0"/>
        </a:spcBef>
        <a:spcAft>
          <a:spcPct val="0"/>
        </a:spcAft>
        <a:defRPr sz="3800">
          <a:solidFill>
            <a:schemeClr val="tx2"/>
          </a:solidFill>
          <a:latin typeface="Times New Roman" charset="0"/>
          <a:ea typeface="黑体" charset="-122"/>
          <a:cs typeface="宋体" charset="-122"/>
        </a:defRPr>
      </a:lvl8pPr>
      <a:lvl9pPr marL="1828800" algn="l" rtl="0" fontAlgn="base">
        <a:spcBef>
          <a:spcPct val="0"/>
        </a:spcBef>
        <a:spcAft>
          <a:spcPct val="0"/>
        </a:spcAft>
        <a:defRPr sz="3800">
          <a:solidFill>
            <a:schemeClr val="tx2"/>
          </a:solidFill>
          <a:latin typeface="Times New Roman" charset="0"/>
          <a:ea typeface="黑体" charset="-122"/>
          <a:cs typeface="宋体" charset="-122"/>
        </a:defRPr>
      </a:lvl9pPr>
    </p:titleStyle>
    <p:body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coolshell.cn/articles/10822.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ython.usyiyi.cn/python_278/library/itertools.html" TargetMode="Externa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418" name="Rectangle 2"/>
          <p:cNvSpPr>
            <a:spLocks noGrp="1" noChangeArrowheads="1"/>
          </p:cNvSpPr>
          <p:nvPr>
            <p:ph type="ctrTitle"/>
          </p:nvPr>
        </p:nvSpPr>
        <p:spPr/>
        <p:txBody>
          <a:bodyPr/>
          <a:lstStyle/>
          <a:p>
            <a:pPr eaLnBrk="1" hangingPunct="1">
              <a:defRPr/>
            </a:pPr>
            <a:r>
              <a:rPr lang="en-US" altLang="zh-CN" dirty="0" smtClean="0"/>
              <a:t>Python</a:t>
            </a:r>
            <a:r>
              <a:rPr lang="zh-CN" altLang="en-US" dirty="0" smtClean="0"/>
              <a:t>并发编程以及系统常用模块</a:t>
            </a:r>
            <a:endParaRPr lang="zh-CN" altLang="en-US" dirty="0" smtClean="0"/>
          </a:p>
        </p:txBody>
      </p:sp>
      <p:sp>
        <p:nvSpPr>
          <p:cNvPr id="1980423" name="Rectangle 7"/>
          <p:cNvSpPr>
            <a:spLocks noChangeArrowheads="1"/>
          </p:cNvSpPr>
          <p:nvPr/>
        </p:nvSpPr>
        <p:spPr bwMode="auto">
          <a:xfrm>
            <a:off x="4643438" y="3933825"/>
            <a:ext cx="2449512"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Font typeface="Wingdings" charset="2"/>
              <a:defRPr sz="2800">
                <a:solidFill>
                  <a:schemeClr val="tx1"/>
                </a:solidFill>
                <a:latin typeface="Times New Roman" charset="0"/>
                <a:ea typeface="华文新魏" charset="-122"/>
              </a:defRPr>
            </a:lvl1pPr>
            <a:lvl2pPr indent="14288" algn="ctr">
              <a:spcBef>
                <a:spcPct val="20000"/>
              </a:spcBef>
              <a:buClr>
                <a:schemeClr val="accent2"/>
              </a:buClr>
              <a:buFont typeface="Wingdings" charset="2"/>
              <a:defRPr sz="2600">
                <a:solidFill>
                  <a:schemeClr val="tx1"/>
                </a:solidFill>
                <a:latin typeface="Times New Roman" charset="0"/>
                <a:ea typeface="华文新魏" charset="-122"/>
              </a:defRPr>
            </a:lvl2pPr>
            <a:lvl3pPr marL="909638" algn="ctr">
              <a:spcBef>
                <a:spcPct val="20000"/>
              </a:spcBef>
              <a:buClr>
                <a:schemeClr val="accent2"/>
              </a:buClr>
              <a:buFont typeface="Wingdings" charset="2"/>
              <a:defRPr sz="2300">
                <a:solidFill>
                  <a:schemeClr val="tx1"/>
                </a:solidFill>
                <a:latin typeface="Times New Roman" charset="0"/>
                <a:ea typeface="华文新魏" charset="-122"/>
              </a:defRPr>
            </a:lvl3pPr>
            <a:lvl4pPr marL="1306513" algn="ctr">
              <a:spcBef>
                <a:spcPct val="20000"/>
              </a:spcBef>
              <a:buClr>
                <a:schemeClr val="accent2"/>
              </a:buClr>
              <a:buFont typeface="Wingdings" charset="2"/>
              <a:defRPr sz="2000">
                <a:solidFill>
                  <a:schemeClr val="tx1"/>
                </a:solidFill>
                <a:latin typeface="Times New Roman" charset="0"/>
                <a:ea typeface="华文新魏" charset="-122"/>
              </a:defRPr>
            </a:lvl4pPr>
            <a:lvl5pPr marL="1695450" algn="ctr">
              <a:spcBef>
                <a:spcPct val="25000"/>
              </a:spcBef>
              <a:buClr>
                <a:schemeClr val="accent2"/>
              </a:buClr>
              <a:buFont typeface="Wingdings" charset="2"/>
              <a:defRPr sz="2000">
                <a:solidFill>
                  <a:schemeClr val="tx1"/>
                </a:solidFill>
                <a:latin typeface="Times New Roman" charset="0"/>
                <a:ea typeface="华文新魏" charset="-122"/>
              </a:defRPr>
            </a:lvl5pPr>
            <a:lvl6pPr marL="21526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6pPr>
            <a:lvl7pPr marL="26098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7pPr>
            <a:lvl8pPr marL="30670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8pPr>
            <a:lvl9pPr marL="35242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9pPr>
          </a:lstStyle>
          <a:p>
            <a:pPr eaLnBrk="1" hangingPunct="1">
              <a:defRPr/>
            </a:pPr>
            <a:r>
              <a:rPr lang="zh-CN" altLang="en-US" sz="2200" smtClean="0">
                <a:latin typeface="宋体" charset="-122"/>
              </a:rPr>
              <a:t>七月在线 王博士</a:t>
            </a:r>
            <a:endParaRPr lang="zh-CN" altLang="en-US" sz="2200" dirty="0" smtClean="0">
              <a:latin typeface="宋体" charset="-122"/>
            </a:endParaRPr>
          </a:p>
        </p:txBody>
      </p:sp>
      <p:sp>
        <p:nvSpPr>
          <p:cNvPr id="1980425" name="Text Box 9"/>
          <p:cNvSpPr txBox="1">
            <a:spLocks noChangeArrowheads="1"/>
          </p:cNvSpPr>
          <p:nvPr/>
        </p:nvSpPr>
        <p:spPr bwMode="auto">
          <a:xfrm>
            <a:off x="4643438" y="4616450"/>
            <a:ext cx="24495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spcBef>
                <a:spcPct val="50000"/>
              </a:spcBef>
              <a:defRPr/>
            </a:pPr>
            <a:r>
              <a:rPr lang="en-US" altLang="zh-CN" sz="2400" dirty="0">
                <a:latin typeface="Times New Roman" charset="0"/>
                <a:ea typeface="华文新魏" charset="-122"/>
              </a:rPr>
              <a:t>2016</a:t>
            </a:r>
            <a:r>
              <a:rPr lang="zh-CN" altLang="en-US" sz="2400" dirty="0" smtClean="0">
                <a:latin typeface="Times New Roman" charset="0"/>
                <a:ea typeface="华文新魏" charset="-122"/>
              </a:rPr>
              <a:t>年</a:t>
            </a:r>
            <a:r>
              <a:rPr lang="en-US" altLang="zh-CN" sz="2400" dirty="0" smtClean="0">
                <a:latin typeface="Times New Roman" charset="0"/>
                <a:ea typeface="华文新魏" charset="-122"/>
              </a:rPr>
              <a:t>11</a:t>
            </a:r>
            <a:r>
              <a:rPr lang="zh-CN" altLang="en-US" sz="2400" dirty="0" smtClean="0">
                <a:latin typeface="Times New Roman" charset="0"/>
                <a:ea typeface="华文新魏" charset="-122"/>
              </a:rPr>
              <a:t>月</a:t>
            </a:r>
            <a:r>
              <a:rPr lang="en-US" altLang="zh-CN" sz="2400" dirty="0" smtClean="0">
                <a:latin typeface="Times New Roman" charset="0"/>
                <a:ea typeface="华文新魏" charset="-122"/>
              </a:rPr>
              <a:t>19</a:t>
            </a:r>
            <a:r>
              <a:rPr lang="zh-CN" altLang="en-US" sz="2400" dirty="0" smtClean="0">
                <a:latin typeface="Times New Roman" charset="0"/>
                <a:ea typeface="华文新魏" charset="-122"/>
              </a:rPr>
              <a:t>日</a:t>
            </a:r>
            <a:endParaRPr lang="zh-CN" altLang="en-US" sz="2400" dirty="0">
              <a:latin typeface="Times New Roman" charset="0"/>
              <a:ea typeface="华文新魏"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多进程与多线程对比</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8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400" dirty="0"/>
              <a:t>在一般情况下多个进程的内存资源是相互独立的，而多线程可以共享同一个进程中的内存资源</a:t>
            </a:r>
            <a:endParaRPr lang="en-US" altLang="zh-CN" sz="2300" dirty="0" smtClean="0"/>
          </a:p>
        </p:txBody>
      </p:sp>
      <p:pic>
        <p:nvPicPr>
          <p:cNvPr id="3" name="图片 2"/>
          <p:cNvPicPr>
            <a:picLocks noChangeAspect="1"/>
          </p:cNvPicPr>
          <p:nvPr/>
        </p:nvPicPr>
        <p:blipFill>
          <a:blip r:embed="rId3"/>
          <a:stretch>
            <a:fillRect/>
          </a:stretch>
        </p:blipFill>
        <p:spPr>
          <a:xfrm>
            <a:off x="640289" y="2554452"/>
            <a:ext cx="4779993" cy="4159086"/>
          </a:xfrm>
          <a:prstGeom prst="rect">
            <a:avLst/>
          </a:prstGeom>
        </p:spPr>
      </p:pic>
      <p:pic>
        <p:nvPicPr>
          <p:cNvPr id="4" name="图片 3"/>
          <p:cNvPicPr>
            <a:picLocks noChangeAspect="1"/>
          </p:cNvPicPr>
          <p:nvPr/>
        </p:nvPicPr>
        <p:blipFill>
          <a:blip r:embed="rId4"/>
          <a:stretch>
            <a:fillRect/>
          </a:stretch>
        </p:blipFill>
        <p:spPr>
          <a:xfrm>
            <a:off x="5704445" y="2609780"/>
            <a:ext cx="2863293" cy="3386486"/>
          </a:xfrm>
          <a:prstGeom prst="rect">
            <a:avLst/>
          </a:prstGeom>
        </p:spPr>
      </p:pic>
    </p:spTree>
    <p:extLst>
      <p:ext uri="{BB962C8B-B14F-4D97-AF65-F5344CB8AC3E}">
        <p14:creationId xmlns:p14="http://schemas.microsoft.com/office/powerpoint/2010/main" val="205474412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函数式编程</a:t>
            </a:r>
            <a:endParaRPr kumimoji="1" lang="zh-CN" altLang="en-US" dirty="0"/>
          </a:p>
        </p:txBody>
      </p:sp>
      <p:sp>
        <p:nvSpPr>
          <p:cNvPr id="3" name="内容占位符 2"/>
          <p:cNvSpPr>
            <a:spLocks noGrp="1"/>
          </p:cNvSpPr>
          <p:nvPr>
            <p:ph idx="1"/>
          </p:nvPr>
        </p:nvSpPr>
        <p:spPr/>
        <p:txBody>
          <a:bodyPr/>
          <a:lstStyle/>
          <a:p>
            <a:r>
              <a:rPr lang="zh-CN" altLang="en-US" dirty="0" smtClean="0"/>
              <a:t>三大特性：</a:t>
            </a:r>
            <a:endParaRPr lang="en-US" altLang="zh-CN" dirty="0" smtClean="0"/>
          </a:p>
          <a:p>
            <a:pPr lvl="1"/>
            <a:r>
              <a:rPr lang="en-US" altLang="zh-CN" dirty="0" smtClean="0"/>
              <a:t>immutable </a:t>
            </a:r>
            <a:r>
              <a:rPr lang="en-US" altLang="zh-CN" dirty="0"/>
              <a:t>data </a:t>
            </a:r>
            <a:r>
              <a:rPr lang="zh-CN" altLang="en-US" dirty="0"/>
              <a:t>不可变</a:t>
            </a:r>
            <a:r>
              <a:rPr lang="zh-CN" altLang="en-US" dirty="0" smtClean="0"/>
              <a:t>数据</a:t>
            </a:r>
            <a:endParaRPr lang="en-US" altLang="zh-CN" dirty="0" smtClean="0"/>
          </a:p>
          <a:p>
            <a:pPr lvl="1"/>
            <a:r>
              <a:rPr lang="en-US" altLang="zh-CN" dirty="0"/>
              <a:t>first class </a:t>
            </a:r>
            <a:r>
              <a:rPr lang="en-US" altLang="zh-CN" dirty="0" smtClean="0"/>
              <a:t>functions</a:t>
            </a:r>
            <a:r>
              <a:rPr lang="zh-CN" altLang="en-US" dirty="0" smtClean="0"/>
              <a:t>：函数像变量一样使用</a:t>
            </a:r>
            <a:endParaRPr lang="en-US" altLang="zh-CN" dirty="0" smtClean="0"/>
          </a:p>
          <a:p>
            <a:pPr lvl="1"/>
            <a:r>
              <a:rPr lang="zh-CN" altLang="en-US" dirty="0"/>
              <a:t>尾递归</a:t>
            </a:r>
            <a:r>
              <a:rPr lang="zh-CN" altLang="en-US" dirty="0" smtClean="0"/>
              <a:t>优化：每次递归都重用</a:t>
            </a:r>
            <a:r>
              <a:rPr lang="en-US" altLang="zh-CN" dirty="0" smtClean="0"/>
              <a:t>stack</a:t>
            </a:r>
          </a:p>
          <a:p>
            <a:r>
              <a:rPr kumimoji="1" lang="zh-CN" altLang="en-US" sz="2800" dirty="0"/>
              <a:t>好处：</a:t>
            </a:r>
            <a:endParaRPr kumimoji="1" lang="en-US" altLang="zh-CN" sz="2800" dirty="0"/>
          </a:p>
          <a:p>
            <a:pPr lvl="1"/>
            <a:r>
              <a:rPr lang="en-US" altLang="zh-CN" sz="2400" dirty="0"/>
              <a:t>parallelization </a:t>
            </a:r>
            <a:r>
              <a:rPr lang="zh-CN" altLang="en-US" sz="2400" dirty="0"/>
              <a:t>并行</a:t>
            </a:r>
            <a:endParaRPr lang="en-US" altLang="zh-CN" sz="2400" dirty="0"/>
          </a:p>
          <a:p>
            <a:pPr lvl="1"/>
            <a:r>
              <a:rPr lang="en-US" altLang="zh-CN" sz="2400" dirty="0"/>
              <a:t>lazy evaluation </a:t>
            </a:r>
            <a:r>
              <a:rPr lang="zh-CN" altLang="en-US" sz="2400" dirty="0"/>
              <a:t>惰性求值</a:t>
            </a:r>
            <a:endParaRPr lang="en-US" altLang="zh-CN" sz="2400" dirty="0"/>
          </a:p>
          <a:p>
            <a:pPr lvl="1"/>
            <a:r>
              <a:rPr lang="en-US" altLang="zh-CN" sz="2400" dirty="0"/>
              <a:t>determinism </a:t>
            </a:r>
            <a:r>
              <a:rPr lang="zh-CN" altLang="en-US" sz="2400" dirty="0" smtClean="0"/>
              <a:t>确定性</a:t>
            </a:r>
            <a:endParaRPr lang="en-US" altLang="zh-CN" sz="2400" dirty="0" smtClean="0"/>
          </a:p>
          <a:p>
            <a:r>
              <a:rPr kumimoji="1" lang="zh-CN" altLang="en-US" sz="2800" dirty="0"/>
              <a:t>函数式编程 </a:t>
            </a:r>
            <a:r>
              <a:rPr kumimoji="1" lang="en-US" altLang="zh-CN" sz="2800" dirty="0">
                <a:hlinkClick r:id="rId3"/>
              </a:rPr>
              <a:t>http://</a:t>
            </a:r>
            <a:r>
              <a:rPr kumimoji="1" lang="en-US" altLang="zh-CN" sz="2800" dirty="0" smtClean="0">
                <a:hlinkClick r:id="rId3"/>
              </a:rPr>
              <a:t>coolshell.cn/articles/10822.html</a:t>
            </a:r>
            <a:endParaRPr lang="en-US" altLang="zh-CN" sz="2800" dirty="0" smtClean="0"/>
          </a:p>
          <a:p>
            <a:pPr lvl="1"/>
            <a:endParaRPr kumimoji="1" lang="en-US" altLang="zh-CN" sz="2400"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5951490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函数式编程技术</a:t>
            </a:r>
            <a:endParaRPr kumimoji="1" lang="zh-CN" altLang="en-US" dirty="0"/>
          </a:p>
        </p:txBody>
      </p:sp>
      <p:sp>
        <p:nvSpPr>
          <p:cNvPr id="3" name="内容占位符 2"/>
          <p:cNvSpPr>
            <a:spLocks noGrp="1"/>
          </p:cNvSpPr>
          <p:nvPr>
            <p:ph idx="1"/>
          </p:nvPr>
        </p:nvSpPr>
        <p:spPr/>
        <p:txBody>
          <a:bodyPr/>
          <a:lstStyle/>
          <a:p>
            <a:r>
              <a:rPr lang="zh-CN" altLang="en-US" dirty="0" smtClean="0"/>
              <a:t>技术：</a:t>
            </a:r>
            <a:endParaRPr lang="nl-NL" altLang="zh-CN" dirty="0" smtClean="0"/>
          </a:p>
          <a:p>
            <a:pPr lvl="1"/>
            <a:r>
              <a:rPr lang="nl-NL" altLang="zh-CN" sz="2800" dirty="0" smtClean="0"/>
              <a:t>map </a:t>
            </a:r>
            <a:r>
              <a:rPr lang="nl-NL" altLang="zh-CN" sz="2800" dirty="0"/>
              <a:t>&amp; </a:t>
            </a:r>
            <a:r>
              <a:rPr lang="nl-NL" altLang="zh-CN" sz="2800" dirty="0" err="1"/>
              <a:t>reduce</a:t>
            </a:r>
            <a:r>
              <a:rPr lang="nl-NL" altLang="zh-CN" sz="2800" dirty="0"/>
              <a:t> </a:t>
            </a:r>
            <a:endParaRPr lang="nl-NL" altLang="zh-CN" sz="2800" dirty="0" smtClean="0"/>
          </a:p>
          <a:p>
            <a:pPr lvl="1"/>
            <a:r>
              <a:rPr lang="nl-NL" altLang="zh-CN" sz="2800" dirty="0" smtClean="0"/>
              <a:t>pipeline</a:t>
            </a:r>
          </a:p>
          <a:p>
            <a:pPr lvl="1"/>
            <a:r>
              <a:rPr lang="nl-NL" altLang="zh-CN" sz="2800" dirty="0" err="1"/>
              <a:t>recursing</a:t>
            </a:r>
            <a:r>
              <a:rPr lang="nl-NL" altLang="zh-CN" sz="2800" dirty="0"/>
              <a:t> </a:t>
            </a:r>
            <a:r>
              <a:rPr lang="zh-CN" altLang="nl-NL" sz="2800" dirty="0" smtClean="0"/>
              <a:t>递归</a:t>
            </a:r>
            <a:endParaRPr lang="en-US" altLang="zh-CN" sz="2800" dirty="0" smtClean="0"/>
          </a:p>
          <a:p>
            <a:pPr lvl="1"/>
            <a:r>
              <a:rPr lang="en-US" altLang="zh-CN" sz="2800" dirty="0" smtClean="0"/>
              <a:t>currying</a:t>
            </a:r>
          </a:p>
          <a:p>
            <a:pPr lvl="1"/>
            <a:r>
              <a:rPr lang="nl-NL" altLang="zh-CN" sz="2800" dirty="0" err="1" smtClean="0"/>
              <a:t>higher</a:t>
            </a:r>
            <a:r>
              <a:rPr lang="nl-NL" altLang="zh-CN" sz="2800" dirty="0" smtClean="0"/>
              <a:t> </a:t>
            </a:r>
            <a:r>
              <a:rPr lang="nl-NL" altLang="zh-CN" sz="2800" dirty="0"/>
              <a:t>order </a:t>
            </a:r>
            <a:r>
              <a:rPr lang="nl-NL" altLang="zh-CN" sz="2800" dirty="0" err="1"/>
              <a:t>function</a:t>
            </a:r>
            <a:r>
              <a:rPr lang="nl-NL" altLang="zh-CN" sz="2800" dirty="0"/>
              <a:t> </a:t>
            </a:r>
            <a:r>
              <a:rPr lang="zh-CN" altLang="nl-NL" sz="2800" dirty="0"/>
              <a:t>高阶</a:t>
            </a:r>
            <a:r>
              <a:rPr lang="zh-CN" altLang="nl-NL" sz="2800" dirty="0" smtClean="0"/>
              <a:t>函数</a:t>
            </a:r>
            <a:endParaRPr lang="en-US" altLang="zh-CN" sz="2800" dirty="0" smtClean="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3"/>
          <a:stretch>
            <a:fillRect/>
          </a:stretch>
        </p:blipFill>
        <p:spPr>
          <a:xfrm>
            <a:off x="6089889" y="1758819"/>
            <a:ext cx="2450703" cy="2739021"/>
          </a:xfrm>
          <a:prstGeom prst="rect">
            <a:avLst/>
          </a:prstGeom>
        </p:spPr>
      </p:pic>
    </p:spTree>
    <p:extLst>
      <p:ext uri="{BB962C8B-B14F-4D97-AF65-F5344CB8AC3E}">
        <p14:creationId xmlns:p14="http://schemas.microsoft.com/office/powerpoint/2010/main" val="370664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smtClean="0"/>
              <a:t>Python</a:t>
            </a:r>
            <a:r>
              <a:rPr kumimoji="1" lang="zh-CN" altLang="en-US" sz="3200" dirty="0" smtClean="0"/>
              <a:t>中的</a:t>
            </a:r>
            <a:r>
              <a:rPr kumimoji="1" lang="en-US" altLang="zh-CN" sz="3200" dirty="0" smtClean="0"/>
              <a:t>lambda</a:t>
            </a:r>
            <a:r>
              <a:rPr kumimoji="1" lang="zh-CN" altLang="en-US" sz="3200" dirty="0" smtClean="0"/>
              <a:t>和</a:t>
            </a:r>
            <a:r>
              <a:rPr kumimoji="1" lang="en-US" altLang="zh-CN" sz="3200" dirty="0" smtClean="0"/>
              <a:t>map</a:t>
            </a:r>
            <a:r>
              <a:rPr kumimoji="1" lang="zh-CN" altLang="en-US" sz="3200" dirty="0" smtClean="0"/>
              <a:t>、</a:t>
            </a:r>
            <a:r>
              <a:rPr kumimoji="1" lang="en-US" altLang="zh-CN" sz="3200" dirty="0" smtClean="0"/>
              <a:t>filter</a:t>
            </a:r>
            <a:r>
              <a:rPr kumimoji="1" lang="zh-CN" altLang="en-US" sz="3200" dirty="0" smtClean="0"/>
              <a:t>、</a:t>
            </a:r>
            <a:r>
              <a:rPr kumimoji="1" lang="en-US" altLang="zh-CN" sz="3200" dirty="0" smtClean="0"/>
              <a:t>reduce</a:t>
            </a:r>
            <a:endParaRPr kumimoji="1" lang="zh-CN" altLang="en-US" sz="3200" dirty="0"/>
          </a:p>
        </p:txBody>
      </p:sp>
      <p:sp>
        <p:nvSpPr>
          <p:cNvPr id="3" name="内容占位符 2"/>
          <p:cNvSpPr>
            <a:spLocks noGrp="1"/>
          </p:cNvSpPr>
          <p:nvPr>
            <p:ph idx="1"/>
          </p:nvPr>
        </p:nvSpPr>
        <p:spPr/>
        <p:txBody>
          <a:bodyPr/>
          <a:lstStyle/>
          <a:p>
            <a:r>
              <a:rPr lang="en-US" altLang="zh-CN" b="1" dirty="0" smtClean="0"/>
              <a:t>lambda</a:t>
            </a:r>
            <a:r>
              <a:rPr lang="en-US" altLang="zh-CN" dirty="0" smtClean="0"/>
              <a:t>:</a:t>
            </a:r>
            <a:r>
              <a:rPr lang="zh-CN" altLang="en-US" dirty="0" smtClean="0"/>
              <a:t>快速</a:t>
            </a:r>
            <a:r>
              <a:rPr lang="zh-CN" altLang="en-US" dirty="0"/>
              <a:t>定义单行的最小</a:t>
            </a:r>
            <a:r>
              <a:rPr lang="zh-CN" altLang="en-US" dirty="0" smtClean="0"/>
              <a:t>函数，</a:t>
            </a:r>
            <a:r>
              <a:rPr lang="de-DE" altLang="zh-CN" dirty="0"/>
              <a:t>inline</a:t>
            </a:r>
            <a:r>
              <a:rPr lang="zh-CN" altLang="de-DE" dirty="0"/>
              <a:t>的匿名函数</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1066800" y="2852936"/>
            <a:ext cx="2908300" cy="1308100"/>
          </a:xfrm>
          <a:prstGeom prst="rect">
            <a:avLst/>
          </a:prstGeom>
        </p:spPr>
      </p:pic>
    </p:spTree>
    <p:extLst>
      <p:ext uri="{BB962C8B-B14F-4D97-AF65-F5344CB8AC3E}">
        <p14:creationId xmlns:p14="http://schemas.microsoft.com/office/powerpoint/2010/main" val="14642186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smtClean="0"/>
              <a:t>Python</a:t>
            </a:r>
            <a:r>
              <a:rPr kumimoji="1" lang="zh-CN" altLang="en-US" sz="3200" dirty="0" smtClean="0"/>
              <a:t>中的</a:t>
            </a:r>
            <a:r>
              <a:rPr kumimoji="1" lang="en-US" altLang="zh-CN" sz="3200" dirty="0" smtClean="0"/>
              <a:t>lambda</a:t>
            </a:r>
            <a:r>
              <a:rPr kumimoji="1" lang="zh-CN" altLang="en-US" sz="3200" dirty="0" smtClean="0"/>
              <a:t>和</a:t>
            </a:r>
            <a:r>
              <a:rPr kumimoji="1" lang="en-US" altLang="zh-CN" sz="3200" dirty="0" smtClean="0"/>
              <a:t>map</a:t>
            </a:r>
            <a:r>
              <a:rPr kumimoji="1" lang="zh-CN" altLang="en-US" sz="3200" dirty="0" smtClean="0"/>
              <a:t>、</a:t>
            </a:r>
            <a:r>
              <a:rPr kumimoji="1" lang="en-US" altLang="zh-CN" sz="3200" dirty="0" smtClean="0"/>
              <a:t>filter</a:t>
            </a:r>
            <a:r>
              <a:rPr kumimoji="1" lang="zh-CN" altLang="en-US" sz="3200" dirty="0" smtClean="0"/>
              <a:t>、</a:t>
            </a:r>
            <a:r>
              <a:rPr kumimoji="1" lang="en-US" altLang="zh-CN" sz="3200" dirty="0" smtClean="0"/>
              <a:t>reduce</a:t>
            </a:r>
            <a:endParaRPr kumimoji="1" lang="zh-CN" altLang="en-US" sz="3200" dirty="0"/>
          </a:p>
        </p:txBody>
      </p:sp>
      <p:sp>
        <p:nvSpPr>
          <p:cNvPr id="3" name="内容占位符 2"/>
          <p:cNvSpPr>
            <a:spLocks noGrp="1"/>
          </p:cNvSpPr>
          <p:nvPr>
            <p:ph idx="1"/>
          </p:nvPr>
        </p:nvSpPr>
        <p:spPr/>
        <p:txBody>
          <a:bodyPr/>
          <a:lstStyle/>
          <a:p>
            <a:r>
              <a:rPr lang="en-US" altLang="zh-CN" b="1" dirty="0"/>
              <a:t>map(function, sequence)</a:t>
            </a:r>
            <a:r>
              <a:rPr lang="en-US" altLang="zh-CN" dirty="0"/>
              <a:t> </a:t>
            </a:r>
            <a:r>
              <a:rPr lang="zh-CN" altLang="en-US" dirty="0"/>
              <a:t>：对</a:t>
            </a:r>
            <a:r>
              <a:rPr lang="en-US" altLang="zh-CN" dirty="0"/>
              <a:t>sequence</a:t>
            </a:r>
            <a:r>
              <a:rPr lang="zh-CN" altLang="en-US" dirty="0"/>
              <a:t>中的</a:t>
            </a:r>
            <a:r>
              <a:rPr lang="en-US" altLang="zh-CN" dirty="0"/>
              <a:t>item</a:t>
            </a:r>
            <a:r>
              <a:rPr lang="zh-CN" altLang="en-US" dirty="0"/>
              <a:t>依次执行</a:t>
            </a:r>
            <a:r>
              <a:rPr lang="en-US" altLang="zh-CN" dirty="0"/>
              <a:t>function(item)</a:t>
            </a:r>
            <a:r>
              <a:rPr lang="zh-CN" altLang="en-US" dirty="0" smtClean="0"/>
              <a:t>，执行</a:t>
            </a:r>
            <a:r>
              <a:rPr lang="zh-CN" altLang="en-US" dirty="0"/>
              <a:t>结果组成一个</a:t>
            </a:r>
            <a:r>
              <a:rPr lang="en-US" altLang="zh-CN" dirty="0"/>
              <a:t>List</a:t>
            </a:r>
            <a:r>
              <a:rPr lang="zh-CN" altLang="en-US" dirty="0"/>
              <a:t>返回</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10" name="图片 9"/>
          <p:cNvPicPr>
            <a:picLocks noChangeAspect="1"/>
          </p:cNvPicPr>
          <p:nvPr/>
        </p:nvPicPr>
        <p:blipFill>
          <a:blip r:embed="rId2"/>
          <a:stretch>
            <a:fillRect/>
          </a:stretch>
        </p:blipFill>
        <p:spPr>
          <a:xfrm>
            <a:off x="384758" y="3239634"/>
            <a:ext cx="4272384" cy="3473904"/>
          </a:xfrm>
          <a:prstGeom prst="rect">
            <a:avLst/>
          </a:prstGeom>
        </p:spPr>
      </p:pic>
      <p:pic>
        <p:nvPicPr>
          <p:cNvPr id="11" name="图片 10"/>
          <p:cNvPicPr>
            <a:picLocks noChangeAspect="1"/>
          </p:cNvPicPr>
          <p:nvPr/>
        </p:nvPicPr>
        <p:blipFill>
          <a:blip r:embed="rId3"/>
          <a:stretch>
            <a:fillRect/>
          </a:stretch>
        </p:blipFill>
        <p:spPr>
          <a:xfrm>
            <a:off x="4863008" y="3239634"/>
            <a:ext cx="4028583" cy="2555528"/>
          </a:xfrm>
          <a:prstGeom prst="rect">
            <a:avLst/>
          </a:prstGeom>
        </p:spPr>
      </p:pic>
    </p:spTree>
    <p:extLst>
      <p:ext uri="{BB962C8B-B14F-4D97-AF65-F5344CB8AC3E}">
        <p14:creationId xmlns:p14="http://schemas.microsoft.com/office/powerpoint/2010/main" val="5634151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solidFill>
                  <a:srgbClr val="000000"/>
                </a:solidFill>
              </a:rPr>
              <a:t>Python</a:t>
            </a:r>
            <a:r>
              <a:rPr kumimoji="1" lang="zh-CN" altLang="en-US" sz="3200" dirty="0">
                <a:solidFill>
                  <a:srgbClr val="000000"/>
                </a:solidFill>
              </a:rPr>
              <a:t>中的</a:t>
            </a:r>
            <a:r>
              <a:rPr kumimoji="1" lang="en-US" altLang="zh-CN" sz="3200" dirty="0">
                <a:solidFill>
                  <a:srgbClr val="000000"/>
                </a:solidFill>
              </a:rPr>
              <a:t>lambda</a:t>
            </a:r>
            <a:r>
              <a:rPr kumimoji="1" lang="zh-CN" altLang="en-US" sz="3200" dirty="0">
                <a:solidFill>
                  <a:srgbClr val="000000"/>
                </a:solidFill>
              </a:rPr>
              <a:t>和</a:t>
            </a:r>
            <a:r>
              <a:rPr kumimoji="1" lang="en-US" altLang="zh-CN" sz="3200" dirty="0">
                <a:solidFill>
                  <a:srgbClr val="000000"/>
                </a:solidFill>
              </a:rPr>
              <a:t>map</a:t>
            </a:r>
            <a:r>
              <a:rPr kumimoji="1" lang="zh-CN" altLang="en-US" sz="3200" dirty="0">
                <a:solidFill>
                  <a:srgbClr val="000000"/>
                </a:solidFill>
              </a:rPr>
              <a:t>、</a:t>
            </a:r>
            <a:r>
              <a:rPr kumimoji="1" lang="en-US" altLang="zh-CN" sz="3200" dirty="0">
                <a:solidFill>
                  <a:srgbClr val="000000"/>
                </a:solidFill>
              </a:rPr>
              <a:t>filter</a:t>
            </a:r>
            <a:r>
              <a:rPr kumimoji="1" lang="zh-CN" altLang="en-US" sz="3200" dirty="0">
                <a:solidFill>
                  <a:srgbClr val="000000"/>
                </a:solidFill>
              </a:rPr>
              <a:t>、</a:t>
            </a:r>
            <a:r>
              <a:rPr kumimoji="1" lang="en-US" altLang="zh-CN" sz="3200" dirty="0">
                <a:solidFill>
                  <a:srgbClr val="000000"/>
                </a:solidFill>
              </a:rPr>
              <a:t>reduce</a:t>
            </a:r>
            <a:endParaRPr kumimoji="1" lang="zh-CN" altLang="en-US" dirty="0"/>
          </a:p>
        </p:txBody>
      </p:sp>
      <p:sp>
        <p:nvSpPr>
          <p:cNvPr id="3" name="内容占位符 2"/>
          <p:cNvSpPr>
            <a:spLocks noGrp="1"/>
          </p:cNvSpPr>
          <p:nvPr>
            <p:ph idx="1"/>
          </p:nvPr>
        </p:nvSpPr>
        <p:spPr/>
        <p:txBody>
          <a:bodyPr/>
          <a:lstStyle/>
          <a:p>
            <a:r>
              <a:rPr lang="en-US" altLang="zh-CN" b="1" dirty="0"/>
              <a:t>filter(function, sequence)</a:t>
            </a:r>
            <a:r>
              <a:rPr lang="zh-CN" altLang="en-US" dirty="0"/>
              <a:t>：对</a:t>
            </a:r>
            <a:r>
              <a:rPr lang="en-US" altLang="zh-CN" dirty="0"/>
              <a:t>sequence</a:t>
            </a:r>
            <a:r>
              <a:rPr lang="zh-CN" altLang="en-US" dirty="0"/>
              <a:t>中的</a:t>
            </a:r>
            <a:r>
              <a:rPr lang="en-US" altLang="zh-CN" dirty="0"/>
              <a:t>item</a:t>
            </a:r>
            <a:r>
              <a:rPr lang="zh-CN" altLang="en-US" dirty="0"/>
              <a:t>依次执行</a:t>
            </a:r>
            <a:r>
              <a:rPr lang="en-US" altLang="zh-CN" dirty="0"/>
              <a:t>function(item)</a:t>
            </a:r>
            <a:r>
              <a:rPr lang="zh-CN" altLang="en-US" dirty="0"/>
              <a:t>，将执行结果为</a:t>
            </a:r>
            <a:r>
              <a:rPr lang="en-US" altLang="zh-CN" dirty="0"/>
              <a:t>True</a:t>
            </a:r>
            <a:r>
              <a:rPr lang="zh-CN" altLang="en-US" dirty="0"/>
              <a:t>的</a:t>
            </a:r>
            <a:r>
              <a:rPr lang="en-US" altLang="zh-CN" dirty="0"/>
              <a:t>item</a:t>
            </a:r>
            <a:r>
              <a:rPr lang="zh-CN" altLang="en-US" dirty="0"/>
              <a:t>组成一个</a:t>
            </a:r>
            <a:r>
              <a:rPr lang="en-US" altLang="zh-CN" dirty="0"/>
              <a:t>List/String/Tuple</a:t>
            </a:r>
            <a:r>
              <a:rPr lang="zh-CN" altLang="en-US" dirty="0"/>
              <a:t>（取决于</a:t>
            </a:r>
            <a:r>
              <a:rPr lang="en-US" altLang="zh-CN" dirty="0"/>
              <a:t>sequence</a:t>
            </a:r>
            <a:r>
              <a:rPr lang="zh-CN" altLang="en-US" dirty="0"/>
              <a:t>的类型）返回</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755576" y="3717032"/>
            <a:ext cx="6413500" cy="1130300"/>
          </a:xfrm>
          <a:prstGeom prst="rect">
            <a:avLst/>
          </a:prstGeom>
        </p:spPr>
      </p:pic>
    </p:spTree>
    <p:extLst>
      <p:ext uri="{BB962C8B-B14F-4D97-AF65-F5344CB8AC3E}">
        <p14:creationId xmlns:p14="http://schemas.microsoft.com/office/powerpoint/2010/main" val="771183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solidFill>
                  <a:srgbClr val="000000"/>
                </a:solidFill>
              </a:rPr>
              <a:t>Python</a:t>
            </a:r>
            <a:r>
              <a:rPr kumimoji="1" lang="zh-CN" altLang="en-US" sz="3200" dirty="0">
                <a:solidFill>
                  <a:srgbClr val="000000"/>
                </a:solidFill>
              </a:rPr>
              <a:t>中的</a:t>
            </a:r>
            <a:r>
              <a:rPr kumimoji="1" lang="en-US" altLang="zh-CN" sz="3200" dirty="0">
                <a:solidFill>
                  <a:srgbClr val="000000"/>
                </a:solidFill>
              </a:rPr>
              <a:t>lambda</a:t>
            </a:r>
            <a:r>
              <a:rPr kumimoji="1" lang="zh-CN" altLang="en-US" sz="3200" dirty="0">
                <a:solidFill>
                  <a:srgbClr val="000000"/>
                </a:solidFill>
              </a:rPr>
              <a:t>和</a:t>
            </a:r>
            <a:r>
              <a:rPr kumimoji="1" lang="en-US" altLang="zh-CN" sz="3200" dirty="0">
                <a:solidFill>
                  <a:srgbClr val="000000"/>
                </a:solidFill>
              </a:rPr>
              <a:t>map</a:t>
            </a:r>
            <a:r>
              <a:rPr kumimoji="1" lang="zh-CN" altLang="en-US" sz="3200" dirty="0">
                <a:solidFill>
                  <a:srgbClr val="000000"/>
                </a:solidFill>
              </a:rPr>
              <a:t>、</a:t>
            </a:r>
            <a:r>
              <a:rPr kumimoji="1" lang="en-US" altLang="zh-CN" sz="3200" dirty="0">
                <a:solidFill>
                  <a:srgbClr val="000000"/>
                </a:solidFill>
              </a:rPr>
              <a:t>filter</a:t>
            </a:r>
            <a:r>
              <a:rPr kumimoji="1" lang="zh-CN" altLang="en-US" sz="3200" dirty="0">
                <a:solidFill>
                  <a:srgbClr val="000000"/>
                </a:solidFill>
              </a:rPr>
              <a:t>、</a:t>
            </a:r>
            <a:r>
              <a:rPr kumimoji="1" lang="en-US" altLang="zh-CN" sz="3200" dirty="0">
                <a:solidFill>
                  <a:srgbClr val="000000"/>
                </a:solidFill>
              </a:rPr>
              <a:t>reduce</a:t>
            </a:r>
            <a:endParaRPr kumimoji="1" lang="zh-CN" altLang="en-US" dirty="0"/>
          </a:p>
        </p:txBody>
      </p:sp>
      <p:sp>
        <p:nvSpPr>
          <p:cNvPr id="3" name="内容占位符 2"/>
          <p:cNvSpPr>
            <a:spLocks noGrp="1"/>
          </p:cNvSpPr>
          <p:nvPr>
            <p:ph idx="1"/>
          </p:nvPr>
        </p:nvSpPr>
        <p:spPr/>
        <p:txBody>
          <a:bodyPr/>
          <a:lstStyle/>
          <a:p>
            <a:r>
              <a:rPr lang="en-US" altLang="zh-CN" b="1" dirty="0"/>
              <a:t>reduce(function, sequence, </a:t>
            </a:r>
            <a:r>
              <a:rPr lang="en-US" altLang="zh-CN" b="1" dirty="0" err="1"/>
              <a:t>starting_value</a:t>
            </a:r>
            <a:r>
              <a:rPr lang="en-US" altLang="zh-CN" b="1" dirty="0"/>
              <a:t>)</a:t>
            </a:r>
            <a:r>
              <a:rPr lang="zh-CN" altLang="en-US" dirty="0"/>
              <a:t>：对</a:t>
            </a:r>
            <a:r>
              <a:rPr lang="en-US" altLang="zh-CN" dirty="0"/>
              <a:t>sequence</a:t>
            </a:r>
            <a:r>
              <a:rPr lang="zh-CN" altLang="en-US" dirty="0"/>
              <a:t>中的</a:t>
            </a:r>
            <a:r>
              <a:rPr lang="en-US" altLang="zh-CN" dirty="0"/>
              <a:t>item</a:t>
            </a:r>
            <a:r>
              <a:rPr lang="zh-CN" altLang="en-US" dirty="0"/>
              <a:t>顺序迭代调用</a:t>
            </a:r>
            <a:r>
              <a:rPr lang="en-US" altLang="zh-CN" dirty="0"/>
              <a:t>function</a:t>
            </a:r>
            <a:r>
              <a:rPr lang="zh-CN" altLang="en-US" dirty="0"/>
              <a:t>，如果有</a:t>
            </a:r>
            <a:r>
              <a:rPr lang="en-US" altLang="zh-CN" dirty="0" err="1"/>
              <a:t>starting_value</a:t>
            </a:r>
            <a:r>
              <a:rPr lang="zh-CN" altLang="en-US" dirty="0"/>
              <a:t>，还可以作为初始值调用</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1115616" y="3875893"/>
            <a:ext cx="3784600" cy="1346200"/>
          </a:xfrm>
          <a:prstGeom prst="rect">
            <a:avLst/>
          </a:prstGeom>
        </p:spPr>
      </p:pic>
    </p:spTree>
    <p:extLst>
      <p:ext uri="{BB962C8B-B14F-4D97-AF65-F5344CB8AC3E}">
        <p14:creationId xmlns:p14="http://schemas.microsoft.com/office/powerpoint/2010/main" val="1970775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例子：计算数组中的平均数</a:t>
            </a:r>
            <a:endParaRPr kumimoji="1" lang="zh-CN" altLang="en-US" dirty="0"/>
          </a:p>
        </p:txBody>
      </p:sp>
      <p:sp>
        <p:nvSpPr>
          <p:cNvPr id="3" name="内容占位符 2"/>
          <p:cNvSpPr>
            <a:spLocks noGrp="1"/>
          </p:cNvSpPr>
          <p:nvPr>
            <p:ph idx="1"/>
          </p:nvPr>
        </p:nvSpPr>
        <p:spPr/>
        <p:txBody>
          <a:bodyPr/>
          <a:lstStyle/>
          <a:p>
            <a:r>
              <a:rPr kumimoji="1" lang="zh-CN" altLang="en-US" dirty="0" smtClean="0"/>
              <a:t>正常写法：</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898525" y="2437606"/>
            <a:ext cx="6680200" cy="2882900"/>
          </a:xfrm>
          <a:prstGeom prst="rect">
            <a:avLst/>
          </a:prstGeom>
        </p:spPr>
      </p:pic>
    </p:spTree>
    <p:extLst>
      <p:ext uri="{BB962C8B-B14F-4D97-AF65-F5344CB8AC3E}">
        <p14:creationId xmlns:p14="http://schemas.microsoft.com/office/powerpoint/2010/main" val="18926207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例子：计算数组中的平均数</a:t>
            </a:r>
          </a:p>
        </p:txBody>
      </p:sp>
      <p:sp>
        <p:nvSpPr>
          <p:cNvPr id="3" name="内容占位符 2"/>
          <p:cNvSpPr>
            <a:spLocks noGrp="1"/>
          </p:cNvSpPr>
          <p:nvPr>
            <p:ph idx="1"/>
          </p:nvPr>
        </p:nvSpPr>
        <p:spPr/>
        <p:txBody>
          <a:bodyPr/>
          <a:lstStyle/>
          <a:p>
            <a:r>
              <a:rPr kumimoji="1" lang="zh-CN" altLang="en-US" dirty="0" smtClean="0"/>
              <a:t>函数式编程：</a:t>
            </a:r>
            <a:endParaRPr kumimoji="1" lang="en-US" altLang="zh-CN" dirty="0" smtClean="0"/>
          </a:p>
          <a:p>
            <a:pPr lvl="1"/>
            <a:r>
              <a:rPr lang="zh-CN" altLang="en-US" dirty="0"/>
              <a:t>这样的代码是在描述要干什么，而不是怎么干</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139700" y="3002756"/>
            <a:ext cx="9004300" cy="584200"/>
          </a:xfrm>
          <a:prstGeom prst="rect">
            <a:avLst/>
          </a:prstGeom>
        </p:spPr>
      </p:pic>
    </p:spTree>
    <p:extLst>
      <p:ext uri="{BB962C8B-B14F-4D97-AF65-F5344CB8AC3E}">
        <p14:creationId xmlns:p14="http://schemas.microsoft.com/office/powerpoint/2010/main" val="860116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Hadoop</a:t>
            </a:r>
            <a:endParaRPr kumimoji="1" lang="zh-CN" altLang="en-US" dirty="0"/>
          </a:p>
        </p:txBody>
      </p:sp>
      <p:sp>
        <p:nvSpPr>
          <p:cNvPr id="3" name="内容占位符 2"/>
          <p:cNvSpPr>
            <a:spLocks noGrp="1"/>
          </p:cNvSpPr>
          <p:nvPr>
            <p:ph idx="1"/>
          </p:nvPr>
        </p:nvSpPr>
        <p:spPr/>
        <p:txBody>
          <a:bodyPr/>
          <a:lstStyle/>
          <a:p>
            <a:r>
              <a:rPr lang="en-US" altLang="zh-CN" sz="2800" dirty="0"/>
              <a:t>Hadoop</a:t>
            </a:r>
            <a:r>
              <a:rPr lang="zh-CN" altLang="en-US" sz="2800" dirty="0"/>
              <a:t>是</a:t>
            </a:r>
            <a:r>
              <a:rPr lang="en-US" altLang="zh-CN" sz="2800" dirty="0"/>
              <a:t>Apache</a:t>
            </a:r>
            <a:r>
              <a:rPr lang="zh-CN" altLang="en-US" sz="2800" dirty="0"/>
              <a:t>开源组织的一个分布式计算开源</a:t>
            </a:r>
            <a:r>
              <a:rPr lang="zh-CN" altLang="en-US" sz="2800" dirty="0" smtClean="0"/>
              <a:t>框架。</a:t>
            </a:r>
            <a:endParaRPr lang="en-US" altLang="zh-CN" sz="2800" dirty="0" smtClean="0"/>
          </a:p>
          <a:p>
            <a:pPr lvl="1"/>
            <a:r>
              <a:rPr lang="zh-CN" altLang="en-US" sz="2400" dirty="0"/>
              <a:t>核心的设计就是：</a:t>
            </a:r>
            <a:r>
              <a:rPr lang="en-US" altLang="zh-CN" sz="2400" dirty="0"/>
              <a:t>MapReduce</a:t>
            </a:r>
            <a:r>
              <a:rPr lang="zh-CN" altLang="en-US" sz="2400" dirty="0"/>
              <a:t>和</a:t>
            </a:r>
            <a:r>
              <a:rPr lang="en-US" altLang="zh-CN" sz="2400" dirty="0" smtClean="0"/>
              <a:t>HDFS</a:t>
            </a:r>
            <a:r>
              <a:rPr lang="zh-CN" altLang="en-US" sz="2400" dirty="0" smtClean="0"/>
              <a:t>（</a:t>
            </a:r>
            <a:r>
              <a:rPr lang="en-US" altLang="zh-CN" sz="2400" dirty="0"/>
              <a:t>Hadoop Distributed File System</a:t>
            </a:r>
            <a:r>
              <a:rPr lang="zh-CN" altLang="en-US" sz="2400" dirty="0" smtClean="0"/>
              <a:t>）</a:t>
            </a:r>
            <a:endParaRPr lang="en-US" altLang="zh-CN" sz="2400" dirty="0" smtClean="0"/>
          </a:p>
          <a:p>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3467598"/>
            <a:ext cx="4887148" cy="2697706"/>
          </a:xfrm>
          <a:prstGeom prst="rect">
            <a:avLst/>
          </a:prstGeom>
        </p:spPr>
      </p:pic>
    </p:spTree>
    <p:extLst>
      <p:ext uri="{BB962C8B-B14F-4D97-AF65-F5344CB8AC3E}">
        <p14:creationId xmlns:p14="http://schemas.microsoft.com/office/powerpoint/2010/main" val="7113632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7" name="Rectangle 2"/>
          <p:cNvSpPr>
            <a:spLocks noGrp="1" noChangeArrowheads="1"/>
          </p:cNvSpPr>
          <p:nvPr>
            <p:ph type="title"/>
          </p:nvPr>
        </p:nvSpPr>
        <p:spPr/>
        <p:txBody>
          <a:bodyPr/>
          <a:lstStyle/>
          <a:p>
            <a:pPr eaLnBrk="1" hangingPunct="1">
              <a:defRPr/>
            </a:pPr>
            <a:r>
              <a:rPr lang="zh-CN" altLang="en-US" smtClean="0"/>
              <a:t>主要内容</a:t>
            </a: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en-US" altLang="zh-CN" sz="2800" dirty="0" smtClean="0"/>
              <a:t>Python</a:t>
            </a:r>
            <a:r>
              <a:rPr lang="zh-CN" altLang="en-US" sz="2800" dirty="0" smtClean="0"/>
              <a:t>多进程与多线程</a:t>
            </a:r>
            <a:endParaRPr lang="en-US" altLang="zh-CN" sz="2800" dirty="0" smtClean="0"/>
          </a:p>
          <a:p>
            <a:pPr eaLnBrk="1" hangingPunct="1">
              <a:defRPr/>
            </a:pPr>
            <a:r>
              <a:rPr lang="en-US" altLang="zh-CN" sz="2800" dirty="0" smtClean="0"/>
              <a:t>Python</a:t>
            </a:r>
            <a:r>
              <a:rPr lang="zh-CN" altLang="en-US" sz="2800" dirty="0"/>
              <a:t>使用</a:t>
            </a:r>
            <a:r>
              <a:rPr lang="en-US" altLang="zh-CN" sz="2800" dirty="0"/>
              <a:t>Hadoop</a:t>
            </a:r>
            <a:r>
              <a:rPr lang="zh-CN" altLang="en-US" sz="2800" dirty="0"/>
              <a:t>分布式计算库</a:t>
            </a:r>
            <a:r>
              <a:rPr lang="en-US" altLang="zh-CN" sz="2800" dirty="0" err="1"/>
              <a:t>mrjob</a:t>
            </a:r>
            <a:r>
              <a:rPr lang="en-US" altLang="zh-CN" sz="2800" dirty="0"/>
              <a:t> </a:t>
            </a:r>
            <a:endParaRPr lang="en-US" altLang="zh-CN" sz="2800" dirty="0" smtClean="0"/>
          </a:p>
          <a:p>
            <a:pPr eaLnBrk="1" hangingPunct="1">
              <a:defRPr/>
            </a:pPr>
            <a:r>
              <a:rPr lang="en-US" altLang="zh-CN" sz="2800" dirty="0" smtClean="0"/>
              <a:t>Python</a:t>
            </a:r>
            <a:r>
              <a:rPr lang="zh-CN" altLang="en-US" sz="2800" dirty="0"/>
              <a:t>使用</a:t>
            </a:r>
            <a:r>
              <a:rPr lang="en-US" altLang="zh-CN" sz="2800" dirty="0"/>
              <a:t>Spark</a:t>
            </a:r>
            <a:r>
              <a:rPr lang="zh-CN" altLang="en-US" sz="2800" dirty="0"/>
              <a:t>分布式计算库</a:t>
            </a:r>
            <a:r>
              <a:rPr lang="en-US" altLang="zh-CN" sz="2800" dirty="0" err="1" smtClean="0"/>
              <a:t>PySpark</a:t>
            </a:r>
            <a:endParaRPr lang="en-US" altLang="zh-CN" sz="2800" dirty="0" smtClean="0"/>
          </a:p>
          <a:p>
            <a:pPr eaLnBrk="1" hangingPunct="1">
              <a:defRPr/>
            </a:pPr>
            <a:r>
              <a:rPr lang="zh-CN" altLang="en-US" sz="2800" dirty="0" smtClean="0"/>
              <a:t>例子：分别使用</a:t>
            </a:r>
            <a:r>
              <a:rPr lang="en-US" altLang="zh-CN" sz="2800" dirty="0" smtClean="0"/>
              <a:t>MapReduce</a:t>
            </a:r>
            <a:r>
              <a:rPr lang="zh-CN" altLang="en-US" sz="2800" dirty="0" smtClean="0"/>
              <a:t>和</a:t>
            </a:r>
            <a:r>
              <a:rPr lang="en-US" altLang="zh-CN" sz="2800" dirty="0" smtClean="0"/>
              <a:t>Spark</a:t>
            </a:r>
            <a:r>
              <a:rPr lang="zh-CN" altLang="en-US" sz="2800" dirty="0" smtClean="0"/>
              <a:t>实现</a:t>
            </a:r>
            <a:r>
              <a:rPr lang="en-US" altLang="zh-CN" sz="2800" dirty="0" err="1" smtClean="0"/>
              <a:t>wordcount</a:t>
            </a:r>
            <a:endParaRPr lang="en-US" altLang="zh-CN" sz="2800" dirty="0" smtClean="0"/>
          </a:p>
          <a:p>
            <a:pPr eaLnBrk="1" hangingPunct="1">
              <a:defRPr/>
            </a:pPr>
            <a:r>
              <a:rPr lang="zh-CN" altLang="en-US" sz="2800" dirty="0"/>
              <a:t>正则表达式</a:t>
            </a:r>
            <a:r>
              <a:rPr lang="zh-CN" altLang="en-US" sz="2800" dirty="0" smtClean="0"/>
              <a:t>简介</a:t>
            </a:r>
            <a:endParaRPr lang="en-US" altLang="zh-CN" sz="2800" dirty="0" smtClean="0"/>
          </a:p>
          <a:p>
            <a:pPr eaLnBrk="1" hangingPunct="1">
              <a:defRPr/>
            </a:pPr>
            <a:r>
              <a:rPr lang="zh-CN" altLang="en-US" sz="2800" dirty="0"/>
              <a:t>日期和</a:t>
            </a:r>
            <a:r>
              <a:rPr lang="zh-CN" altLang="en-US" sz="2800" dirty="0" smtClean="0"/>
              <a:t>时间</a:t>
            </a:r>
            <a:endParaRPr lang="en-US" altLang="zh-CN" sz="2800" dirty="0" smtClean="0"/>
          </a:p>
          <a:p>
            <a:pPr eaLnBrk="1" hangingPunct="1">
              <a:defRPr/>
            </a:pPr>
            <a:r>
              <a:rPr lang="zh-CN" altLang="en-US" sz="2800" dirty="0"/>
              <a:t>常用内建模块：</a:t>
            </a:r>
            <a:r>
              <a:rPr lang="en-US" altLang="zh-CN" sz="2800" dirty="0"/>
              <a:t>collections</a:t>
            </a:r>
            <a:r>
              <a:rPr lang="zh-CN" altLang="en-US" sz="2800" dirty="0"/>
              <a:t>；</a:t>
            </a:r>
            <a:r>
              <a:rPr lang="en-US" altLang="zh-CN" sz="2800" dirty="0" err="1"/>
              <a:t>itertools</a:t>
            </a:r>
            <a:endParaRPr lang="en-US" altLang="zh-CN" sz="2700" dirty="0" smtClean="0"/>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MapReducer</a:t>
            </a:r>
            <a:endParaRPr kumimoji="1" lang="zh-CN" altLang="en-US" dirty="0"/>
          </a:p>
        </p:txBody>
      </p:sp>
      <p:sp>
        <p:nvSpPr>
          <p:cNvPr id="3" name="内容占位符 2"/>
          <p:cNvSpPr>
            <a:spLocks noGrp="1"/>
          </p:cNvSpPr>
          <p:nvPr>
            <p:ph idx="1"/>
          </p:nvPr>
        </p:nvSpPr>
        <p:spPr/>
        <p:txBody>
          <a:bodyPr/>
          <a:lstStyle/>
          <a:p>
            <a:r>
              <a:rPr kumimoji="1" lang="zh-CN" altLang="en-US" dirty="0" smtClean="0"/>
              <a:t>思想：任务的分解与结果的汇总</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452971" y="2342658"/>
            <a:ext cx="8244408" cy="3781918"/>
          </a:xfrm>
          <a:prstGeom prst="rect">
            <a:avLst/>
          </a:prstGeom>
        </p:spPr>
      </p:pic>
    </p:spTree>
    <p:extLst>
      <p:ext uri="{BB962C8B-B14F-4D97-AF65-F5344CB8AC3E}">
        <p14:creationId xmlns:p14="http://schemas.microsoft.com/office/powerpoint/2010/main" val="128761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基于</a:t>
            </a:r>
            <a:r>
              <a:rPr kumimoji="1" lang="en-US" altLang="zh-CN" dirty="0" smtClean="0"/>
              <a:t>Linux</a:t>
            </a:r>
            <a:r>
              <a:rPr kumimoji="1" lang="zh-CN" altLang="en-US" dirty="0" smtClean="0"/>
              <a:t>管道的</a:t>
            </a:r>
            <a:r>
              <a:rPr kumimoji="1" lang="en-US" altLang="zh-CN" dirty="0" err="1" smtClean="0"/>
              <a:t>MapReducer</a:t>
            </a:r>
            <a:endParaRPr kumimoji="1" lang="zh-CN" altLang="en-US" dirty="0"/>
          </a:p>
        </p:txBody>
      </p:sp>
      <p:sp>
        <p:nvSpPr>
          <p:cNvPr id="3" name="内容占位符 2"/>
          <p:cNvSpPr>
            <a:spLocks noGrp="1"/>
          </p:cNvSpPr>
          <p:nvPr>
            <p:ph idx="1"/>
          </p:nvPr>
        </p:nvSpPr>
        <p:spPr/>
        <p:txBody>
          <a:bodyPr/>
          <a:lstStyle/>
          <a:p>
            <a:r>
              <a:rPr kumimoji="1" lang="en-US" altLang="zh-CN" dirty="0" err="1" smtClean="0"/>
              <a:t>mapper.py</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693137" y="2420888"/>
            <a:ext cx="5295900" cy="1879600"/>
          </a:xfrm>
          <a:prstGeom prst="rect">
            <a:avLst/>
          </a:prstGeom>
        </p:spPr>
      </p:pic>
    </p:spTree>
    <p:extLst>
      <p:ext uri="{BB962C8B-B14F-4D97-AF65-F5344CB8AC3E}">
        <p14:creationId xmlns:p14="http://schemas.microsoft.com/office/powerpoint/2010/main" val="10762023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基于</a:t>
            </a:r>
            <a:r>
              <a:rPr kumimoji="1" lang="en-US" altLang="zh-CN" dirty="0" smtClean="0"/>
              <a:t>Linux</a:t>
            </a:r>
            <a:r>
              <a:rPr kumimoji="1" lang="zh-CN" altLang="en-US" dirty="0" smtClean="0"/>
              <a:t>管道的</a:t>
            </a:r>
            <a:r>
              <a:rPr kumimoji="1" lang="en-US" altLang="zh-CN" dirty="0" err="1" smtClean="0"/>
              <a:t>MapReducer</a:t>
            </a:r>
            <a:endParaRPr kumimoji="1" lang="zh-CN" altLang="en-US" dirty="0"/>
          </a:p>
        </p:txBody>
      </p:sp>
      <p:sp>
        <p:nvSpPr>
          <p:cNvPr id="3" name="内容占位符 2"/>
          <p:cNvSpPr>
            <a:spLocks noGrp="1"/>
          </p:cNvSpPr>
          <p:nvPr>
            <p:ph idx="1"/>
          </p:nvPr>
        </p:nvSpPr>
        <p:spPr/>
        <p:txBody>
          <a:bodyPr/>
          <a:lstStyle/>
          <a:p>
            <a:r>
              <a:rPr kumimoji="1" lang="en-US" altLang="zh-CN" dirty="0" err="1" smtClean="0"/>
              <a:t>reducer.py</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683568" y="2348880"/>
            <a:ext cx="5156200" cy="2616200"/>
          </a:xfrm>
          <a:prstGeom prst="rect">
            <a:avLst/>
          </a:prstGeom>
        </p:spPr>
      </p:pic>
    </p:spTree>
    <p:extLst>
      <p:ext uri="{BB962C8B-B14F-4D97-AF65-F5344CB8AC3E}">
        <p14:creationId xmlns:p14="http://schemas.microsoft.com/office/powerpoint/2010/main" val="922221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基于</a:t>
            </a:r>
            <a:r>
              <a:rPr kumimoji="1" lang="en-US" altLang="zh-CN" dirty="0" smtClean="0"/>
              <a:t>Linux</a:t>
            </a:r>
            <a:r>
              <a:rPr kumimoji="1" lang="zh-CN" altLang="en-US" dirty="0" smtClean="0"/>
              <a:t>管道的</a:t>
            </a:r>
            <a:r>
              <a:rPr kumimoji="1" lang="en-US" altLang="zh-CN" dirty="0" err="1" smtClean="0"/>
              <a:t>MapReducer</a:t>
            </a:r>
            <a:endParaRPr kumimoji="1" lang="zh-CN" altLang="en-US" dirty="0"/>
          </a:p>
        </p:txBody>
      </p:sp>
      <p:sp>
        <p:nvSpPr>
          <p:cNvPr id="3" name="内容占位符 2"/>
          <p:cNvSpPr>
            <a:spLocks noGrp="1"/>
          </p:cNvSpPr>
          <p:nvPr>
            <p:ph idx="1"/>
          </p:nvPr>
        </p:nvSpPr>
        <p:spPr/>
        <p:txBody>
          <a:bodyPr/>
          <a:lstStyle/>
          <a:p>
            <a:r>
              <a:rPr kumimoji="1" lang="en-US" altLang="zh-CN" dirty="0" smtClean="0"/>
              <a:t>$ cat </a:t>
            </a:r>
            <a:r>
              <a:rPr kumimoji="1" lang="en-US" altLang="zh-CN" dirty="0" err="1"/>
              <a:t>wordcount.input</a:t>
            </a:r>
            <a:r>
              <a:rPr kumimoji="1" lang="en-US" altLang="zh-CN" dirty="0"/>
              <a:t> | python </a:t>
            </a:r>
            <a:r>
              <a:rPr kumimoji="1" lang="en-US" altLang="zh-CN" dirty="0" err="1"/>
              <a:t>mapper.py</a:t>
            </a:r>
            <a:r>
              <a:rPr kumimoji="1" lang="en-US" altLang="zh-CN" dirty="0"/>
              <a:t> | python </a:t>
            </a:r>
            <a:r>
              <a:rPr kumimoji="1" lang="en-US" altLang="zh-CN" dirty="0" err="1"/>
              <a:t>reducer.py</a:t>
            </a:r>
            <a:r>
              <a:rPr kumimoji="1" lang="en-US" altLang="zh-CN" dirty="0"/>
              <a:t> | sort -k </a:t>
            </a:r>
            <a:r>
              <a:rPr kumimoji="1" lang="en-US" altLang="zh-CN" dirty="0" smtClean="0"/>
              <a:t>2r</a:t>
            </a:r>
          </a:p>
          <a:p>
            <a:r>
              <a:rPr kumimoji="1" lang="en-US" altLang="zh-CN" dirty="0" smtClean="0"/>
              <a:t>Output:</a:t>
            </a:r>
          </a:p>
          <a:p>
            <a:pPr lvl="1"/>
            <a:r>
              <a:rPr kumimoji="1" lang="en-US" altLang="zh-CN" dirty="0" smtClean="0"/>
              <a:t>world 3</a:t>
            </a:r>
          </a:p>
          <a:p>
            <a:pPr lvl="1"/>
            <a:r>
              <a:rPr kumimoji="1" lang="en-US" altLang="zh-CN" dirty="0" smtClean="0"/>
              <a:t>hello 2</a:t>
            </a:r>
          </a:p>
          <a:p>
            <a:pPr lvl="1"/>
            <a:r>
              <a:rPr kumimoji="1" lang="en-US" altLang="zh-CN" dirty="0" smtClean="0"/>
              <a:t>hi 1</a:t>
            </a:r>
          </a:p>
          <a:p>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29308" y="5300116"/>
            <a:ext cx="9144000" cy="824459"/>
          </a:xfrm>
          <a:prstGeom prst="rect">
            <a:avLst/>
          </a:prstGeom>
        </p:spPr>
      </p:pic>
      <p:pic>
        <p:nvPicPr>
          <p:cNvPr id="8" name="图片 7"/>
          <p:cNvPicPr>
            <a:picLocks noChangeAspect="1"/>
          </p:cNvPicPr>
          <p:nvPr/>
        </p:nvPicPr>
        <p:blipFill>
          <a:blip r:embed="rId3"/>
          <a:stretch>
            <a:fillRect/>
          </a:stretch>
        </p:blipFill>
        <p:spPr>
          <a:xfrm>
            <a:off x="4664540" y="3187700"/>
            <a:ext cx="2476500" cy="1397000"/>
          </a:xfrm>
          <a:prstGeom prst="rect">
            <a:avLst/>
          </a:prstGeom>
        </p:spPr>
      </p:pic>
    </p:spTree>
    <p:extLst>
      <p:ext uri="{BB962C8B-B14F-4D97-AF65-F5344CB8AC3E}">
        <p14:creationId xmlns:p14="http://schemas.microsoft.com/office/powerpoint/2010/main" val="19232835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Hadoop</a:t>
            </a:r>
            <a:r>
              <a:rPr kumimoji="1" lang="zh-CN" altLang="en-US" dirty="0" smtClean="0"/>
              <a:t> </a:t>
            </a:r>
            <a:r>
              <a:rPr kumimoji="1" lang="en-US" altLang="zh-CN" dirty="0" smtClean="0"/>
              <a:t>Streaming</a:t>
            </a:r>
            <a:r>
              <a:rPr kumimoji="1" lang="zh-CN" altLang="en-US" dirty="0" smtClean="0"/>
              <a:t> </a:t>
            </a:r>
            <a:r>
              <a:rPr kumimoji="1" lang="en-US" altLang="zh-CN" dirty="0" smtClean="0"/>
              <a:t>&amp;</a:t>
            </a:r>
            <a:r>
              <a:rPr kumimoji="1" lang="zh-CN" altLang="en-US" dirty="0" smtClean="0"/>
              <a:t> </a:t>
            </a:r>
            <a:r>
              <a:rPr kumimoji="1" lang="en-US" altLang="zh-CN" dirty="0" err="1" smtClean="0"/>
              <a:t>mrjob</a:t>
            </a:r>
            <a:endParaRPr kumimoji="1" lang="zh-CN" altLang="en-US" dirty="0"/>
          </a:p>
        </p:txBody>
      </p:sp>
      <p:sp>
        <p:nvSpPr>
          <p:cNvPr id="3" name="内容占位符 2"/>
          <p:cNvSpPr>
            <a:spLocks noGrp="1"/>
          </p:cNvSpPr>
          <p:nvPr>
            <p:ph idx="1"/>
          </p:nvPr>
        </p:nvSpPr>
        <p:spPr>
          <a:xfrm>
            <a:off x="566737" y="1752600"/>
            <a:ext cx="8008937" cy="4267200"/>
          </a:xfrm>
        </p:spPr>
        <p:txBody>
          <a:bodyPr/>
          <a:lstStyle/>
          <a:p>
            <a:r>
              <a:rPr lang="en-US" altLang="zh-CN" dirty="0"/>
              <a:t>Hadoop</a:t>
            </a:r>
            <a:r>
              <a:rPr lang="zh-CN" altLang="en-US" dirty="0"/>
              <a:t>有</a:t>
            </a:r>
            <a:r>
              <a:rPr lang="en-US" altLang="zh-CN" dirty="0"/>
              <a:t>Java</a:t>
            </a:r>
            <a:r>
              <a:rPr lang="zh-CN" altLang="en-US" dirty="0"/>
              <a:t>和</a:t>
            </a:r>
            <a:r>
              <a:rPr lang="en-US" altLang="zh-CN" dirty="0"/>
              <a:t>Streaming</a:t>
            </a:r>
            <a:r>
              <a:rPr lang="zh-CN" altLang="en-US" dirty="0"/>
              <a:t>两种方式来编写</a:t>
            </a:r>
            <a:r>
              <a:rPr lang="en-US" altLang="zh-CN" dirty="0"/>
              <a:t>MapReduce</a:t>
            </a:r>
            <a:r>
              <a:rPr lang="zh-CN" altLang="en-US" dirty="0"/>
              <a:t>任务</a:t>
            </a:r>
            <a:r>
              <a:rPr lang="zh-CN" altLang="en-US" dirty="0" smtClean="0"/>
              <a:t>。</a:t>
            </a:r>
            <a:endParaRPr lang="en-US" altLang="zh-CN" dirty="0" smtClean="0"/>
          </a:p>
          <a:p>
            <a:pPr lvl="1"/>
            <a:r>
              <a:rPr lang="en-US" altLang="zh-CN" sz="2400" dirty="0" smtClean="0"/>
              <a:t>Java</a:t>
            </a:r>
            <a:r>
              <a:rPr lang="zh-CN" altLang="en-US" sz="2400" dirty="0"/>
              <a:t>的优点是计算效率高，并且部署方便，直接打包成一个</a:t>
            </a:r>
            <a:r>
              <a:rPr lang="en-US" altLang="zh-CN" sz="2400" dirty="0"/>
              <a:t>jar</a:t>
            </a:r>
            <a:r>
              <a:rPr lang="zh-CN" altLang="en-US" sz="2400" dirty="0"/>
              <a:t>文件就行</a:t>
            </a:r>
            <a:r>
              <a:rPr lang="zh-CN" altLang="en-US" sz="2400" dirty="0" smtClean="0"/>
              <a:t>了</a:t>
            </a:r>
            <a:r>
              <a:rPr lang="zh-CN" altLang="en-US" sz="2400" dirty="0"/>
              <a:t>。</a:t>
            </a:r>
            <a:endParaRPr lang="en-US" altLang="zh-CN" sz="2400" dirty="0" smtClean="0"/>
          </a:p>
          <a:p>
            <a:pPr lvl="1"/>
            <a:r>
              <a:rPr lang="en-US" altLang="zh-CN" sz="2400" dirty="0"/>
              <a:t>Hadoop Streaming</a:t>
            </a:r>
            <a:r>
              <a:rPr lang="zh-CN" altLang="en-US" sz="2400" dirty="0"/>
              <a:t>是</a:t>
            </a:r>
            <a:r>
              <a:rPr lang="en-US" altLang="zh-CN" sz="2400" dirty="0"/>
              <a:t>Hadoop</a:t>
            </a:r>
            <a:r>
              <a:rPr lang="zh-CN" altLang="en-US" sz="2400" dirty="0"/>
              <a:t>提供的一个编程工具，它允许用户使用任何可执行文件或者脚本文件作为</a:t>
            </a:r>
            <a:r>
              <a:rPr lang="en-US" altLang="zh-CN" sz="2400" dirty="0"/>
              <a:t>Mapper</a:t>
            </a:r>
            <a:r>
              <a:rPr lang="zh-CN" altLang="en-US" sz="2400" dirty="0"/>
              <a:t>和</a:t>
            </a:r>
            <a:r>
              <a:rPr lang="en-US" altLang="zh-CN" sz="2400" dirty="0" smtClean="0"/>
              <a:t>Reducer</a:t>
            </a:r>
            <a:r>
              <a:rPr lang="zh-CN" altLang="en-US" sz="2400" dirty="0" smtClean="0"/>
              <a:t>。</a:t>
            </a:r>
            <a:endParaRPr lang="en-US" altLang="zh-CN" sz="24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7109654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Hadoop</a:t>
            </a:r>
            <a:r>
              <a:rPr kumimoji="1" lang="zh-CN" altLang="en-US" dirty="0"/>
              <a:t> </a:t>
            </a:r>
            <a:r>
              <a:rPr kumimoji="1" lang="en-US" altLang="zh-CN" dirty="0"/>
              <a:t>Streaming</a:t>
            </a:r>
            <a:r>
              <a:rPr kumimoji="1" lang="zh-CN" altLang="en-US" dirty="0"/>
              <a:t> </a:t>
            </a:r>
            <a:r>
              <a:rPr kumimoji="1" lang="en-US" altLang="zh-CN" dirty="0"/>
              <a:t>&amp;</a:t>
            </a:r>
            <a:r>
              <a:rPr kumimoji="1" lang="zh-CN" altLang="en-US" dirty="0"/>
              <a:t> </a:t>
            </a:r>
            <a:r>
              <a:rPr kumimoji="1" lang="en-US" altLang="zh-CN" dirty="0" err="1"/>
              <a:t>mrjob</a:t>
            </a:r>
            <a:endParaRPr kumimoji="1" lang="zh-CN" altLang="en-US" dirty="0"/>
          </a:p>
        </p:txBody>
      </p:sp>
      <p:sp>
        <p:nvSpPr>
          <p:cNvPr id="3" name="内容占位符 2"/>
          <p:cNvSpPr>
            <a:spLocks noGrp="1"/>
          </p:cNvSpPr>
          <p:nvPr>
            <p:ph idx="1"/>
          </p:nvPr>
        </p:nvSpPr>
        <p:spPr>
          <a:xfrm>
            <a:off x="566738" y="3429000"/>
            <a:ext cx="8001000" cy="2590800"/>
          </a:xfrm>
        </p:spPr>
        <p:txBody>
          <a:bodyPr/>
          <a:lstStyle/>
          <a:p>
            <a:r>
              <a:rPr lang="en-US" altLang="zh-CN" dirty="0" smtClean="0"/>
              <a:t>Streaming</a:t>
            </a:r>
            <a:r>
              <a:rPr lang="zh-CN" altLang="en-US" dirty="0" smtClean="0"/>
              <a:t>单机测试：</a:t>
            </a:r>
            <a:endParaRPr lang="en-US" altLang="zh-CN" dirty="0" smtClean="0"/>
          </a:p>
          <a:p>
            <a:pPr lvl="1"/>
            <a:r>
              <a:rPr lang="en-US" altLang="zh-CN" dirty="0" smtClean="0"/>
              <a:t>cat </a:t>
            </a:r>
            <a:r>
              <a:rPr lang="en-US" altLang="zh-CN" dirty="0"/>
              <a:t>input | mapper | sort | reducer &gt; output</a:t>
            </a:r>
            <a:endParaRPr lang="en-US" altLang="zh-CN" dirty="0" smtClean="0"/>
          </a:p>
          <a:p>
            <a:r>
              <a:rPr lang="en-US" altLang="zh-CN" dirty="0" err="1" smtClean="0"/>
              <a:t>mrjob</a:t>
            </a:r>
            <a:r>
              <a:rPr lang="zh-CN" altLang="en-US" dirty="0"/>
              <a:t>实质上就是在</a:t>
            </a:r>
            <a:r>
              <a:rPr lang="en-US" altLang="zh-CN" dirty="0"/>
              <a:t>Hadoop Streaming</a:t>
            </a:r>
            <a:r>
              <a:rPr lang="zh-CN" altLang="en-US" dirty="0"/>
              <a:t>的命令行上包了一层，有了统一的</a:t>
            </a:r>
            <a:r>
              <a:rPr lang="en-US" altLang="zh-CN" dirty="0"/>
              <a:t>Python</a:t>
            </a:r>
            <a:r>
              <a:rPr lang="zh-CN" altLang="en-US" dirty="0"/>
              <a:t>界面，无需你再去直接调用</a:t>
            </a:r>
            <a:r>
              <a:rPr lang="en-US" altLang="zh-CN" dirty="0"/>
              <a:t>Hadoop Streaming</a:t>
            </a:r>
            <a:r>
              <a:rPr lang="zh-CN" altLang="en-US" dirty="0"/>
              <a:t>命令。</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3175" y="1786278"/>
            <a:ext cx="9144000" cy="1465179"/>
          </a:xfrm>
          <a:prstGeom prst="rect">
            <a:avLst/>
          </a:prstGeom>
        </p:spPr>
      </p:pic>
    </p:spTree>
    <p:extLst>
      <p:ext uri="{BB962C8B-B14F-4D97-AF65-F5344CB8AC3E}">
        <p14:creationId xmlns:p14="http://schemas.microsoft.com/office/powerpoint/2010/main" val="5186978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Mrjob</a:t>
            </a:r>
            <a:r>
              <a:rPr kumimoji="1" lang="zh-CN" altLang="en-US" dirty="0" smtClean="0"/>
              <a:t>实现</a:t>
            </a:r>
            <a:r>
              <a:rPr kumimoji="1" lang="en-US" altLang="zh-CN" dirty="0" err="1" smtClean="0"/>
              <a:t>wordcount</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577191" y="1752600"/>
            <a:ext cx="5829300" cy="2844800"/>
          </a:xfrm>
          <a:prstGeom prst="rect">
            <a:avLst/>
          </a:prstGeom>
        </p:spPr>
      </p:pic>
      <p:pic>
        <p:nvPicPr>
          <p:cNvPr id="8" name="图片 7"/>
          <p:cNvPicPr>
            <a:picLocks noChangeAspect="1"/>
          </p:cNvPicPr>
          <p:nvPr/>
        </p:nvPicPr>
        <p:blipFill>
          <a:blip r:embed="rId3"/>
          <a:stretch>
            <a:fillRect/>
          </a:stretch>
        </p:blipFill>
        <p:spPr>
          <a:xfrm>
            <a:off x="3175" y="4658058"/>
            <a:ext cx="9144000" cy="1565469"/>
          </a:xfrm>
          <a:prstGeom prst="rect">
            <a:avLst/>
          </a:prstGeom>
        </p:spPr>
      </p:pic>
    </p:spTree>
    <p:extLst>
      <p:ext uri="{BB962C8B-B14F-4D97-AF65-F5344CB8AC3E}">
        <p14:creationId xmlns:p14="http://schemas.microsoft.com/office/powerpoint/2010/main" val="5093607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Spark</a:t>
            </a:r>
            <a:endParaRPr kumimoji="1" lang="zh-CN" altLang="en-US" dirty="0"/>
          </a:p>
        </p:txBody>
      </p:sp>
      <p:sp>
        <p:nvSpPr>
          <p:cNvPr id="3" name="内容占位符 2"/>
          <p:cNvSpPr>
            <a:spLocks noGrp="1"/>
          </p:cNvSpPr>
          <p:nvPr>
            <p:ph idx="1"/>
          </p:nvPr>
        </p:nvSpPr>
        <p:spPr/>
        <p:txBody>
          <a:bodyPr/>
          <a:lstStyle/>
          <a:p>
            <a:r>
              <a:rPr lang="en-US" altLang="zh-CN" sz="2800" dirty="0"/>
              <a:t>Spark</a:t>
            </a:r>
            <a:r>
              <a:rPr lang="zh-CN" altLang="en-US" sz="2800" dirty="0"/>
              <a:t>是基于</a:t>
            </a:r>
            <a:r>
              <a:rPr lang="en-US" altLang="zh-CN" sz="2800" dirty="0"/>
              <a:t>map reduce</a:t>
            </a:r>
            <a:r>
              <a:rPr lang="zh-CN" altLang="en-US" sz="2800" dirty="0"/>
              <a:t>算法实现的分布式计算</a:t>
            </a:r>
            <a:r>
              <a:rPr lang="zh-CN" altLang="en-US" sz="2800" dirty="0" smtClean="0"/>
              <a:t>框架：</a:t>
            </a:r>
            <a:endParaRPr lang="en-US" altLang="zh-CN" sz="2800" dirty="0" smtClean="0"/>
          </a:p>
          <a:p>
            <a:pPr lvl="1"/>
            <a:r>
              <a:rPr lang="en-US" altLang="zh-CN" sz="2000" dirty="0" smtClean="0"/>
              <a:t>Spark</a:t>
            </a:r>
            <a:r>
              <a:rPr lang="zh-CN" altLang="en-US" sz="2000" dirty="0"/>
              <a:t>的中间输出和结果输出可以保存在</a:t>
            </a:r>
            <a:r>
              <a:rPr lang="zh-CN" altLang="en-US" sz="2000" dirty="0">
                <a:solidFill>
                  <a:srgbClr val="0879C0"/>
                </a:solidFill>
              </a:rPr>
              <a:t>内存</a:t>
            </a:r>
            <a:r>
              <a:rPr lang="zh-CN" altLang="en-US" sz="2000" dirty="0"/>
              <a:t>中，从而不再需要读写</a:t>
            </a:r>
            <a:r>
              <a:rPr lang="en-US" altLang="zh-CN" sz="2000" dirty="0" smtClean="0"/>
              <a:t>HDFS</a:t>
            </a:r>
            <a:r>
              <a:rPr lang="zh-CN" altLang="en-US" sz="2000" dirty="0" smtClean="0"/>
              <a:t>。</a:t>
            </a:r>
            <a:endParaRPr lang="en-US" altLang="zh-CN" sz="2000" dirty="0" smtClean="0"/>
          </a:p>
          <a:p>
            <a:pPr lvl="1"/>
            <a:r>
              <a:rPr lang="en-US" altLang="zh-CN" sz="2000" dirty="0" smtClean="0"/>
              <a:t>Spark</a:t>
            </a:r>
            <a:r>
              <a:rPr lang="zh-CN" altLang="en-US" sz="2000" dirty="0"/>
              <a:t>能更好地用于数据挖掘与机器学习等需要</a:t>
            </a:r>
            <a:r>
              <a:rPr lang="zh-CN" altLang="en-US" sz="2000" dirty="0">
                <a:solidFill>
                  <a:srgbClr val="0879C0"/>
                </a:solidFill>
              </a:rPr>
              <a:t>迭代</a:t>
            </a:r>
            <a:r>
              <a:rPr lang="zh-CN" altLang="en-US" sz="2000" dirty="0"/>
              <a:t>的</a:t>
            </a:r>
            <a:r>
              <a:rPr lang="en-US" altLang="zh-CN" sz="2000" dirty="0"/>
              <a:t>map reduce</a:t>
            </a:r>
            <a:r>
              <a:rPr lang="zh-CN" altLang="en-US" sz="2000" dirty="0"/>
              <a:t>的算法中。</a:t>
            </a:r>
            <a:endParaRPr kumimoji="1" lang="zh-CN" altLang="en-US" sz="20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3"/>
          <a:stretch>
            <a:fillRect/>
          </a:stretch>
        </p:blipFill>
        <p:spPr>
          <a:xfrm>
            <a:off x="2338442" y="3993594"/>
            <a:ext cx="4457592" cy="2130981"/>
          </a:xfrm>
          <a:prstGeom prst="rect">
            <a:avLst/>
          </a:prstGeom>
        </p:spPr>
      </p:pic>
    </p:spTree>
    <p:extLst>
      <p:ext uri="{BB962C8B-B14F-4D97-AF65-F5344CB8AC3E}">
        <p14:creationId xmlns:p14="http://schemas.microsoft.com/office/powerpoint/2010/main" val="10377297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Spark</a:t>
            </a:r>
            <a:r>
              <a:rPr kumimoji="1" lang="zh-CN" altLang="en-US" dirty="0" smtClean="0"/>
              <a:t>与</a:t>
            </a:r>
            <a:r>
              <a:rPr kumimoji="1" lang="en-US" altLang="zh-CN" dirty="0" smtClean="0"/>
              <a:t>Hadoop</a:t>
            </a:r>
            <a:r>
              <a:rPr kumimoji="1" lang="zh-CN" altLang="en-US" dirty="0" smtClean="0"/>
              <a:t>结合</a:t>
            </a:r>
            <a:endParaRPr kumimoji="1" lang="zh-CN" altLang="en-US" dirty="0"/>
          </a:p>
        </p:txBody>
      </p:sp>
      <p:sp>
        <p:nvSpPr>
          <p:cNvPr id="3" name="内容占位符 2"/>
          <p:cNvSpPr>
            <a:spLocks noGrp="1"/>
          </p:cNvSpPr>
          <p:nvPr>
            <p:ph idx="1"/>
          </p:nvPr>
        </p:nvSpPr>
        <p:spPr/>
        <p:txBody>
          <a:bodyPr/>
          <a:lstStyle/>
          <a:p>
            <a:r>
              <a:rPr lang="en-US" altLang="zh-CN" dirty="0"/>
              <a:t>Spark</a:t>
            </a:r>
            <a:r>
              <a:rPr lang="zh-CN" altLang="en-US" dirty="0"/>
              <a:t>可以直接对</a:t>
            </a:r>
            <a:r>
              <a:rPr lang="en-US" altLang="zh-CN" dirty="0"/>
              <a:t>HDFS</a:t>
            </a:r>
            <a:r>
              <a:rPr lang="zh-CN" altLang="en-US" dirty="0"/>
              <a:t>进行数据的读写，同样支持</a:t>
            </a:r>
            <a:r>
              <a:rPr lang="en-US" altLang="zh-CN" dirty="0"/>
              <a:t>Spark on YARN</a:t>
            </a:r>
            <a:r>
              <a:rPr lang="zh-CN" altLang="en-US" dirty="0"/>
              <a:t>。</a:t>
            </a:r>
            <a:r>
              <a:rPr lang="en-US" altLang="zh-CN" dirty="0"/>
              <a:t>Spark</a:t>
            </a:r>
            <a:r>
              <a:rPr lang="zh-CN" altLang="en-US" dirty="0"/>
              <a:t>可以与</a:t>
            </a:r>
            <a:r>
              <a:rPr lang="en-US" altLang="zh-CN" dirty="0"/>
              <a:t>MapReduce</a:t>
            </a:r>
            <a:r>
              <a:rPr lang="zh-CN" altLang="en-US" dirty="0"/>
              <a:t>运行于同集群中，共享存储资源与</a:t>
            </a:r>
            <a:r>
              <a:rPr lang="zh-CN" altLang="en-US" dirty="0" smtClean="0"/>
              <a:t>计算。</a:t>
            </a:r>
            <a:endParaRPr lang="en-US" altLang="zh-CN" dirty="0" smtClean="0"/>
          </a:p>
          <a:p>
            <a:pPr lvl="1"/>
            <a:r>
              <a:rPr lang="zh-CN" altLang="en-US" dirty="0"/>
              <a:t>本地模式</a:t>
            </a:r>
          </a:p>
          <a:p>
            <a:pPr lvl="1"/>
            <a:r>
              <a:rPr lang="en-US" altLang="zh-CN" dirty="0"/>
              <a:t>Standalone</a:t>
            </a:r>
            <a:r>
              <a:rPr lang="zh-CN" altLang="en-US" dirty="0"/>
              <a:t>模式</a:t>
            </a:r>
          </a:p>
          <a:p>
            <a:pPr lvl="1"/>
            <a:r>
              <a:rPr lang="en-US" altLang="zh-CN" dirty="0" err="1"/>
              <a:t>Mesoes</a:t>
            </a:r>
            <a:r>
              <a:rPr lang="zh-CN" altLang="en-US" dirty="0"/>
              <a:t>模式</a:t>
            </a:r>
          </a:p>
          <a:p>
            <a:pPr lvl="1"/>
            <a:r>
              <a:rPr lang="en-US" altLang="zh-CN" dirty="0"/>
              <a:t>yarn</a:t>
            </a:r>
            <a:r>
              <a:rPr lang="zh-CN" altLang="en-US" dirty="0" smtClean="0"/>
              <a:t>模式</a:t>
            </a:r>
            <a:endParaRPr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506579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RDD</a:t>
            </a:r>
            <a:endParaRPr kumimoji="1" lang="zh-CN" altLang="en-US" dirty="0"/>
          </a:p>
        </p:txBody>
      </p:sp>
      <p:sp>
        <p:nvSpPr>
          <p:cNvPr id="3" name="内容占位符 2"/>
          <p:cNvSpPr>
            <a:spLocks noGrp="1"/>
          </p:cNvSpPr>
          <p:nvPr>
            <p:ph idx="1"/>
          </p:nvPr>
        </p:nvSpPr>
        <p:spPr/>
        <p:txBody>
          <a:bodyPr/>
          <a:lstStyle/>
          <a:p>
            <a:r>
              <a:rPr kumimoji="1" lang="zh-CN" altLang="en-US" dirty="0" smtClean="0"/>
              <a:t>弹性分布式数据集</a:t>
            </a:r>
            <a:r>
              <a:rPr lang="en-US" altLang="zh-CN" dirty="0"/>
              <a:t>Resilient Distributed </a:t>
            </a:r>
            <a:r>
              <a:rPr lang="en-US" altLang="zh-CN" dirty="0" smtClean="0"/>
              <a:t>Datasets</a:t>
            </a:r>
            <a:r>
              <a:rPr lang="zh-CN" altLang="en-US" dirty="0" smtClean="0"/>
              <a:t>：</a:t>
            </a:r>
            <a:endParaRPr lang="en-US" altLang="zh-CN" dirty="0" smtClean="0"/>
          </a:p>
          <a:p>
            <a:pPr lvl="1"/>
            <a:r>
              <a:rPr lang="zh-CN" altLang="en-US" sz="1800" dirty="0" smtClean="0"/>
              <a:t>集群节点上不可变、已分区对象</a:t>
            </a:r>
            <a:endParaRPr lang="en-US" altLang="zh-CN" sz="1800" dirty="0" smtClean="0"/>
          </a:p>
          <a:p>
            <a:pPr lvl="1"/>
            <a:r>
              <a:rPr lang="zh-CN" altLang="en-US" sz="1800" dirty="0"/>
              <a:t>可</a:t>
            </a:r>
            <a:r>
              <a:rPr lang="zh-CN" altLang="en-US" sz="1800" dirty="0" smtClean="0"/>
              <a:t>序列化</a:t>
            </a:r>
            <a:endParaRPr lang="en-US" altLang="zh-CN" sz="1800" dirty="0" smtClean="0"/>
          </a:p>
          <a:p>
            <a:pPr lvl="1"/>
            <a:r>
              <a:rPr lang="zh-CN" altLang="en-US" sz="1800" dirty="0"/>
              <a:t>可以控制存储级别（</a:t>
            </a:r>
            <a:r>
              <a:rPr lang="zh-CN" altLang="en-US" sz="1800" dirty="0" smtClean="0"/>
              <a:t>内存、</a:t>
            </a:r>
            <a:r>
              <a:rPr lang="zh-CN" altLang="en-US" sz="1800" dirty="0"/>
              <a:t>磁盘等）来进行重用</a:t>
            </a:r>
            <a:r>
              <a:rPr lang="zh-CN" altLang="en-US" sz="1800" dirty="0" smtClean="0"/>
              <a:t>。</a:t>
            </a:r>
            <a:endParaRPr lang="en-US" altLang="zh-CN" sz="1800" dirty="0" smtClean="0"/>
          </a:p>
          <a:p>
            <a:r>
              <a:rPr lang="zh-CN" altLang="en-US" dirty="0" smtClean="0"/>
              <a:t>计算特性：</a:t>
            </a:r>
            <a:endParaRPr lang="en-US" altLang="zh-CN" dirty="0" smtClean="0"/>
          </a:p>
          <a:p>
            <a:pPr lvl="1"/>
            <a:r>
              <a:rPr lang="zh-CN" altLang="en-US" sz="1800" dirty="0"/>
              <a:t>血统</a:t>
            </a:r>
            <a:r>
              <a:rPr kumimoji="1" lang="en-US" altLang="zh-CN" sz="1800" dirty="0" smtClean="0"/>
              <a:t>lineage</a:t>
            </a:r>
          </a:p>
          <a:p>
            <a:pPr lvl="1"/>
            <a:r>
              <a:rPr kumimoji="1" lang="zh-CN" altLang="en-US" sz="1800" dirty="0" smtClean="0"/>
              <a:t>惰性计算</a:t>
            </a:r>
            <a:r>
              <a:rPr kumimoji="1" lang="en-US" altLang="zh-CN" sz="1800" dirty="0" smtClean="0"/>
              <a:t>lazy evaluation</a:t>
            </a:r>
          </a:p>
          <a:p>
            <a:r>
              <a:rPr kumimoji="1" lang="zh-CN" altLang="en-US" dirty="0" smtClean="0"/>
              <a:t>生成方式：</a:t>
            </a:r>
            <a:endParaRPr kumimoji="1" lang="en-US" altLang="zh-CN" dirty="0" smtClean="0"/>
          </a:p>
          <a:p>
            <a:pPr lvl="1"/>
            <a:r>
              <a:rPr kumimoji="1" lang="zh-CN" altLang="en-US" sz="1800" dirty="0" smtClean="0"/>
              <a:t>文件读取</a:t>
            </a:r>
            <a:endParaRPr kumimoji="1" lang="en-US" altLang="zh-CN" sz="1800" dirty="0" smtClean="0"/>
          </a:p>
          <a:p>
            <a:pPr lvl="1"/>
            <a:r>
              <a:rPr kumimoji="1" lang="zh-CN" altLang="en-US" sz="1800" dirty="0" smtClean="0"/>
              <a:t>来自父</a:t>
            </a:r>
            <a:r>
              <a:rPr kumimoji="1" lang="en-US" altLang="zh-CN" sz="1800" dirty="0" smtClean="0"/>
              <a:t>RDD</a:t>
            </a:r>
            <a:endParaRPr kumimoji="1" lang="zh-CN" altLang="en-US" sz="18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3"/>
          <a:stretch>
            <a:fillRect/>
          </a:stretch>
        </p:blipFill>
        <p:spPr>
          <a:xfrm>
            <a:off x="5092014" y="3856464"/>
            <a:ext cx="2992221" cy="2246511"/>
          </a:xfrm>
          <a:prstGeom prst="rect">
            <a:avLst/>
          </a:prstGeom>
        </p:spPr>
      </p:pic>
    </p:spTree>
    <p:extLst>
      <p:ext uri="{BB962C8B-B14F-4D97-AF65-F5344CB8AC3E}">
        <p14:creationId xmlns:p14="http://schemas.microsoft.com/office/powerpoint/2010/main" val="5430688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进程与线程</a:t>
            </a:r>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400" dirty="0" smtClean="0"/>
              <a:t>进程：程序的一次执行（程序装载入内存，系统分配资源运行）。</a:t>
            </a:r>
            <a:endParaRPr lang="en-US" altLang="zh-CN" sz="2400" dirty="0" smtClean="0"/>
          </a:p>
          <a:p>
            <a:pPr lvl="1" eaLnBrk="1" hangingPunct="1">
              <a:defRPr/>
            </a:pPr>
            <a:r>
              <a:rPr lang="zh-CN" altLang="en-US" sz="2300" dirty="0" smtClean="0"/>
              <a:t>每个进程有自己的内存空间、数据栈等，只能使用进程间通讯，而不能直接共享信息。</a:t>
            </a:r>
            <a:endParaRPr lang="en-US" altLang="zh-CN" sz="2300" dirty="0" smtClean="0"/>
          </a:p>
          <a:p>
            <a:pPr eaLnBrk="1" hangingPunct="1">
              <a:defRPr/>
            </a:pPr>
            <a:r>
              <a:rPr lang="zh-CN" altLang="en-US" sz="2400" dirty="0" smtClean="0"/>
              <a:t>线程：所有线程运行在同一个进程中，共享相同的运行环境。</a:t>
            </a:r>
            <a:endParaRPr lang="en-US" altLang="zh-CN" sz="2400" dirty="0" smtClean="0"/>
          </a:p>
          <a:p>
            <a:pPr lvl="1" eaLnBrk="1" hangingPunct="1">
              <a:defRPr/>
            </a:pPr>
            <a:r>
              <a:rPr lang="zh-CN" altLang="en-US" sz="2400" dirty="0"/>
              <a:t>每个独立的线程有一个程序运行的入口、顺序执行序列和程序的出口</a:t>
            </a:r>
            <a:r>
              <a:rPr lang="zh-CN" altLang="en-US" sz="2400" dirty="0" smtClean="0"/>
              <a:t>。</a:t>
            </a:r>
            <a:endParaRPr lang="en-US" altLang="zh-CN" sz="2400" dirty="0" smtClean="0"/>
          </a:p>
          <a:p>
            <a:pPr lvl="1" eaLnBrk="1" hangingPunct="1">
              <a:defRPr/>
            </a:pPr>
            <a:r>
              <a:rPr lang="zh-CN" altLang="en-US" sz="2400" dirty="0" smtClean="0"/>
              <a:t>线程的运行可以被抢占（中断），或暂时被挂起（睡眠），让其他线程运行（让步）。</a:t>
            </a:r>
            <a:endParaRPr lang="en-US" altLang="zh-CN" sz="2400" dirty="0" smtClean="0"/>
          </a:p>
          <a:p>
            <a:pPr lvl="1" eaLnBrk="1" hangingPunct="1">
              <a:defRPr/>
            </a:pPr>
            <a:r>
              <a:rPr lang="zh-CN" altLang="en-US" sz="2400" dirty="0" smtClean="0"/>
              <a:t>一个进程中的各个线程间共享同一片数据空间。</a:t>
            </a:r>
            <a:endParaRPr lang="en-US" altLang="zh-CN" sz="2300" dirty="0" smtClean="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算子：</a:t>
            </a:r>
            <a:r>
              <a:rPr kumimoji="1" lang="en-US" altLang="zh-CN" dirty="0" smtClean="0"/>
              <a:t>Transformations</a:t>
            </a:r>
            <a:r>
              <a:rPr kumimoji="1" lang="zh-CN" altLang="en-US" dirty="0" smtClean="0"/>
              <a:t> </a:t>
            </a:r>
            <a:r>
              <a:rPr kumimoji="1" lang="en-US" altLang="zh-CN" dirty="0" smtClean="0"/>
              <a:t>&amp;</a:t>
            </a:r>
            <a:r>
              <a:rPr kumimoji="1" lang="zh-CN" altLang="en-US" dirty="0" smtClean="0"/>
              <a:t> </a:t>
            </a:r>
            <a:r>
              <a:rPr kumimoji="1" lang="en-US" altLang="zh-CN" dirty="0" smtClean="0"/>
              <a:t>Actions</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429815" y="1850737"/>
            <a:ext cx="8290719" cy="4076193"/>
          </a:xfrm>
          <a:prstGeom prst="rect">
            <a:avLst/>
          </a:prstGeom>
        </p:spPr>
      </p:pic>
    </p:spTree>
    <p:extLst>
      <p:ext uri="{BB962C8B-B14F-4D97-AF65-F5344CB8AC3E}">
        <p14:creationId xmlns:p14="http://schemas.microsoft.com/office/powerpoint/2010/main" val="11732590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Spark</a:t>
            </a:r>
            <a:r>
              <a:rPr kumimoji="1" lang="zh-CN" altLang="en-US" dirty="0" smtClean="0"/>
              <a:t>运算逻辑</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539750" y="1770856"/>
            <a:ext cx="7975600" cy="4216400"/>
          </a:xfrm>
          <a:prstGeom prst="rect">
            <a:avLst/>
          </a:prstGeom>
        </p:spPr>
      </p:pic>
    </p:spTree>
    <p:extLst>
      <p:ext uri="{BB962C8B-B14F-4D97-AF65-F5344CB8AC3E}">
        <p14:creationId xmlns:p14="http://schemas.microsoft.com/office/powerpoint/2010/main" val="10327353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PySpark</a:t>
            </a:r>
            <a:r>
              <a:rPr kumimoji="1" lang="zh-CN" altLang="en-US" dirty="0" smtClean="0"/>
              <a:t>实现</a:t>
            </a:r>
            <a:r>
              <a:rPr kumimoji="1" lang="en-US" altLang="zh-CN" dirty="0" err="1" smtClean="0"/>
              <a:t>WordCount</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3175" y="1625793"/>
            <a:ext cx="9144000" cy="5109556"/>
          </a:xfrm>
          <a:prstGeom prst="rect">
            <a:avLst/>
          </a:prstGeom>
        </p:spPr>
      </p:pic>
    </p:spTree>
    <p:extLst>
      <p:ext uri="{BB962C8B-B14F-4D97-AF65-F5344CB8AC3E}">
        <p14:creationId xmlns:p14="http://schemas.microsoft.com/office/powerpoint/2010/main" val="13732420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正则表达式</a:t>
            </a:r>
            <a:endParaRPr kumimoji="1" lang="zh-CN" altLang="en-US" dirty="0"/>
          </a:p>
        </p:txBody>
      </p:sp>
      <p:sp>
        <p:nvSpPr>
          <p:cNvPr id="3" name="内容占位符 2"/>
          <p:cNvSpPr>
            <a:spLocks noGrp="1"/>
          </p:cNvSpPr>
          <p:nvPr>
            <p:ph idx="1"/>
          </p:nvPr>
        </p:nvSpPr>
        <p:spPr/>
        <p:txBody>
          <a:bodyPr/>
          <a:lstStyle/>
          <a:p>
            <a:r>
              <a:rPr lang="zh-CN" altLang="en-US" dirty="0" smtClean="0"/>
              <a:t>两种模式匹配：搜索</a:t>
            </a:r>
            <a:r>
              <a:rPr lang="en-US" altLang="zh-CN" dirty="0" smtClean="0"/>
              <a:t>search()</a:t>
            </a:r>
            <a:r>
              <a:rPr lang="zh-CN" altLang="en-US" dirty="0" smtClean="0"/>
              <a:t>和匹配</a:t>
            </a:r>
            <a:r>
              <a:rPr lang="en-US" altLang="zh-CN" dirty="0" smtClean="0"/>
              <a:t>match()</a:t>
            </a:r>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b="50473"/>
          <a:stretch/>
        </p:blipFill>
        <p:spPr>
          <a:xfrm>
            <a:off x="165374" y="3064892"/>
            <a:ext cx="4392488" cy="2180456"/>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t="51448"/>
          <a:stretch/>
        </p:blipFill>
        <p:spPr>
          <a:xfrm>
            <a:off x="4722937" y="3068960"/>
            <a:ext cx="4392488" cy="2137545"/>
          </a:xfrm>
          <a:prstGeom prst="rect">
            <a:avLst/>
          </a:prstGeom>
        </p:spPr>
      </p:pic>
    </p:spTree>
    <p:extLst>
      <p:ext uri="{BB962C8B-B14F-4D97-AF65-F5344CB8AC3E}">
        <p14:creationId xmlns:p14="http://schemas.microsoft.com/office/powerpoint/2010/main" val="2531394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正则表达式</a:t>
            </a:r>
            <a:endParaRPr kumimoji="1" lang="zh-CN" altLang="en-US" dirty="0"/>
          </a:p>
        </p:txBody>
      </p:sp>
      <p:sp>
        <p:nvSpPr>
          <p:cNvPr id="3" name="内容占位符 2"/>
          <p:cNvSpPr>
            <a:spLocks noGrp="1"/>
          </p:cNvSpPr>
          <p:nvPr>
            <p:ph idx="1"/>
          </p:nvPr>
        </p:nvSpPr>
        <p:spPr/>
        <p:txBody>
          <a:bodyPr/>
          <a:lstStyle/>
          <a:p>
            <a:r>
              <a:rPr lang="zh-CN" altLang="en-US" dirty="0" smtClean="0"/>
              <a:t>判断</a:t>
            </a:r>
            <a:r>
              <a:rPr lang="zh-CN" altLang="en-US" dirty="0"/>
              <a:t>一个字符串是否是合法的</a:t>
            </a:r>
            <a:r>
              <a:rPr lang="en-US" altLang="zh-CN" dirty="0"/>
              <a:t>Email</a:t>
            </a:r>
            <a:r>
              <a:rPr lang="zh-CN" altLang="en-US" dirty="0"/>
              <a:t>地址</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275" y="2276872"/>
            <a:ext cx="7289800" cy="2933700"/>
          </a:xfrm>
          <a:prstGeom prst="rect">
            <a:avLst/>
          </a:prstGeom>
        </p:spPr>
      </p:pic>
      <p:sp>
        <p:nvSpPr>
          <p:cNvPr id="9" name="内容占位符 2"/>
          <p:cNvSpPr txBox="1">
            <a:spLocks/>
          </p:cNvSpPr>
          <p:nvPr/>
        </p:nvSpPr>
        <p:spPr bwMode="auto">
          <a:xfrm>
            <a:off x="683568" y="5301209"/>
            <a:ext cx="8001000" cy="71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zh-CN" altLang="en-US" dirty="0" smtClean="0"/>
              <a:t>作业</a:t>
            </a:r>
            <a:r>
              <a:rPr kumimoji="1" lang="en-US" altLang="zh-CN" dirty="0"/>
              <a:t>1</a:t>
            </a:r>
            <a:r>
              <a:rPr kumimoji="1" lang="zh-CN" altLang="en-US" dirty="0" smtClean="0"/>
              <a:t>：电话号码正则匹配</a:t>
            </a:r>
            <a:endParaRPr kumimoji="1" lang="en-US" altLang="zh-CN" dirty="0" smtClean="0"/>
          </a:p>
          <a:p>
            <a:endParaRPr kumimoji="1" lang="en-US" altLang="zh-CN" dirty="0" smtClean="0"/>
          </a:p>
          <a:p>
            <a:endParaRPr kumimoji="1" lang="zh-CN" altLang="en-US" dirty="0"/>
          </a:p>
        </p:txBody>
      </p:sp>
    </p:spTree>
    <p:extLst>
      <p:ext uri="{BB962C8B-B14F-4D97-AF65-F5344CB8AC3E}">
        <p14:creationId xmlns:p14="http://schemas.microsoft.com/office/powerpoint/2010/main" val="10692519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正则表达式</a:t>
            </a:r>
            <a:endParaRPr kumimoji="1" lang="zh-CN" altLang="en-US" dirty="0"/>
          </a:p>
        </p:txBody>
      </p:sp>
      <p:sp>
        <p:nvSpPr>
          <p:cNvPr id="3" name="内容占位符 2"/>
          <p:cNvSpPr>
            <a:spLocks noGrp="1"/>
          </p:cNvSpPr>
          <p:nvPr>
            <p:ph idx="1"/>
          </p:nvPr>
        </p:nvSpPr>
        <p:spPr/>
        <p:txBody>
          <a:bodyPr/>
          <a:lstStyle/>
          <a:p>
            <a:r>
              <a:rPr kumimoji="1" lang="zh-CN" altLang="en-US" dirty="0"/>
              <a:t>作业</a:t>
            </a:r>
            <a:r>
              <a:rPr kumimoji="1" lang="en-US" altLang="zh-CN" dirty="0"/>
              <a:t>1</a:t>
            </a:r>
            <a:r>
              <a:rPr kumimoji="1" lang="zh-CN" altLang="en-US" dirty="0"/>
              <a:t>：电话号码正则</a:t>
            </a:r>
            <a:r>
              <a:rPr kumimoji="1" lang="zh-CN" altLang="en-US" dirty="0" smtClean="0"/>
              <a:t>匹配</a:t>
            </a:r>
            <a:endParaRPr kumimoji="1" lang="en-US" altLang="zh-CN" dirty="0" smtClean="0"/>
          </a:p>
          <a:p>
            <a:pPr lvl="1"/>
            <a:r>
              <a:rPr kumimoji="1" lang="zh-CN" altLang="en-US" dirty="0" smtClean="0"/>
              <a:t>例子：</a:t>
            </a:r>
            <a:endParaRPr kumimoji="1" lang="en-US" altLang="zh-CN" dirty="0" smtClean="0"/>
          </a:p>
          <a:p>
            <a:pPr lvl="2"/>
            <a:r>
              <a:rPr kumimoji="1" lang="is-IS" altLang="zh-CN" dirty="0" smtClean="0"/>
              <a:t>+008613112345678</a:t>
            </a:r>
          </a:p>
          <a:p>
            <a:pPr lvl="2"/>
            <a:r>
              <a:rPr kumimoji="1" lang="fi-FI" altLang="zh-CN" dirty="0"/>
              <a:t>+</a:t>
            </a:r>
            <a:r>
              <a:rPr kumimoji="1" lang="fi-FI" altLang="zh-CN" dirty="0" smtClean="0"/>
              <a:t>861795101023231212</a:t>
            </a:r>
          </a:p>
          <a:p>
            <a:pPr lvl="2"/>
            <a:r>
              <a:rPr kumimoji="1" lang="is-IS" altLang="zh-CN" dirty="0"/>
              <a:t>+</a:t>
            </a:r>
            <a:r>
              <a:rPr kumimoji="1" lang="is-IS" altLang="zh-CN" dirty="0" smtClean="0"/>
              <a:t>8608715432231</a:t>
            </a:r>
          </a:p>
          <a:p>
            <a:pPr lvl="2"/>
            <a:r>
              <a:rPr kumimoji="1" lang="fi-FI" altLang="zh-CN" dirty="0" smtClean="0"/>
              <a:t>01023459764</a:t>
            </a:r>
          </a:p>
          <a:p>
            <a:pPr lvl="2"/>
            <a:r>
              <a:rPr kumimoji="1" lang="is-IS" altLang="zh-CN" dirty="0" smtClean="0"/>
              <a:t>06346046499</a:t>
            </a:r>
          </a:p>
          <a:p>
            <a:pPr lvl="2"/>
            <a:r>
              <a:rPr kumimoji="1" lang="fi-FI" altLang="zh-CN" dirty="0" smtClean="0"/>
              <a:t>010120</a:t>
            </a:r>
            <a:endParaRPr kumimoji="1" lang="is-IS" altLang="zh-CN" dirty="0" smtClean="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7462200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时间和日期</a:t>
            </a:r>
            <a:endParaRPr kumimoji="1" lang="zh-CN" altLang="en-US" dirty="0"/>
          </a:p>
        </p:txBody>
      </p:sp>
      <p:sp>
        <p:nvSpPr>
          <p:cNvPr id="3" name="内容占位符 2"/>
          <p:cNvSpPr>
            <a:spLocks noGrp="1"/>
          </p:cNvSpPr>
          <p:nvPr>
            <p:ph idx="1"/>
          </p:nvPr>
        </p:nvSpPr>
        <p:spPr/>
        <p:txBody>
          <a:bodyPr/>
          <a:lstStyle/>
          <a:p>
            <a:r>
              <a:rPr kumimoji="1" lang="en-US" altLang="zh-CN" dirty="0" smtClean="0"/>
              <a:t>time</a:t>
            </a:r>
            <a:r>
              <a:rPr kumimoji="1" lang="zh-CN" altLang="en-US" dirty="0" smtClean="0"/>
              <a:t>模块和</a:t>
            </a:r>
            <a:r>
              <a:rPr kumimoji="1" lang="en-US" altLang="zh-CN" dirty="0" err="1" smtClean="0"/>
              <a:t>datetime</a:t>
            </a:r>
            <a:r>
              <a:rPr kumimoji="1" lang="zh-CN" altLang="en-US" dirty="0" smtClean="0"/>
              <a:t>模块</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21" y="2285881"/>
            <a:ext cx="2578100" cy="14732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3931444"/>
            <a:ext cx="4533900" cy="2197100"/>
          </a:xfrm>
          <a:prstGeom prst="rect">
            <a:avLst/>
          </a:prstGeom>
        </p:spPr>
      </p:pic>
      <p:sp>
        <p:nvSpPr>
          <p:cNvPr id="10" name="文本框 9"/>
          <p:cNvSpPr txBox="1"/>
          <p:nvPr/>
        </p:nvSpPr>
        <p:spPr>
          <a:xfrm>
            <a:off x="3528752" y="2222262"/>
            <a:ext cx="4680520" cy="1600438"/>
          </a:xfrm>
          <a:prstGeom prst="rect">
            <a:avLst/>
          </a:prstGeom>
          <a:noFill/>
        </p:spPr>
        <p:txBody>
          <a:bodyPr wrap="square" rtlCol="0">
            <a:spAutoFit/>
          </a:bodyPr>
          <a:lstStyle/>
          <a:p>
            <a:r>
              <a:rPr lang="en-US" altLang="zh-CN" sz="1400" dirty="0">
                <a:latin typeface="+mn-lt"/>
                <a:ea typeface="Calibri" charset="0"/>
                <a:cs typeface="Calibri" charset="0"/>
              </a:rPr>
              <a:t>1479398434.32 </a:t>
            </a:r>
            <a:endParaRPr lang="en-US" altLang="zh-CN" sz="1400" dirty="0" smtClean="0">
              <a:latin typeface="+mn-lt"/>
              <a:ea typeface="Calibri" charset="0"/>
              <a:cs typeface="Calibri" charset="0"/>
            </a:endParaRPr>
          </a:p>
          <a:p>
            <a:r>
              <a:rPr lang="en-US" altLang="zh-CN" sz="1400" dirty="0" err="1" smtClean="0">
                <a:latin typeface="+mn-lt"/>
                <a:ea typeface="Calibri" charset="0"/>
                <a:cs typeface="Calibri" charset="0"/>
              </a:rPr>
              <a:t>time.struct_time</a:t>
            </a:r>
            <a:r>
              <a:rPr lang="en-US" altLang="zh-CN" sz="1400" dirty="0" smtClean="0">
                <a:latin typeface="+mn-lt"/>
                <a:ea typeface="Calibri" charset="0"/>
                <a:cs typeface="Calibri" charset="0"/>
              </a:rPr>
              <a:t>(</a:t>
            </a:r>
            <a:r>
              <a:rPr lang="en-US" altLang="zh-CN" sz="1400" dirty="0" err="1" smtClean="0">
                <a:latin typeface="+mn-lt"/>
                <a:ea typeface="Calibri" charset="0"/>
                <a:cs typeface="Calibri" charset="0"/>
              </a:rPr>
              <a:t>tm_year</a:t>
            </a:r>
            <a:r>
              <a:rPr lang="en-US" altLang="zh-CN" sz="1400" dirty="0" smtClean="0">
                <a:latin typeface="+mn-lt"/>
                <a:ea typeface="Calibri" charset="0"/>
                <a:cs typeface="Calibri" charset="0"/>
              </a:rPr>
              <a:t>=2016</a:t>
            </a:r>
            <a:r>
              <a:rPr lang="en-US" altLang="zh-CN" sz="1400" dirty="0">
                <a:latin typeface="+mn-lt"/>
                <a:ea typeface="Calibri" charset="0"/>
                <a:cs typeface="Calibri" charset="0"/>
              </a:rPr>
              <a:t>, </a:t>
            </a:r>
            <a:r>
              <a:rPr lang="en-US" altLang="zh-CN" sz="1400" dirty="0" err="1">
                <a:latin typeface="+mn-lt"/>
                <a:ea typeface="Calibri" charset="0"/>
                <a:cs typeface="Calibri" charset="0"/>
              </a:rPr>
              <a:t>tm_mon</a:t>
            </a:r>
            <a:r>
              <a:rPr lang="en-US" altLang="zh-CN" sz="1400" dirty="0">
                <a:latin typeface="+mn-lt"/>
                <a:ea typeface="Calibri" charset="0"/>
                <a:cs typeface="Calibri" charset="0"/>
              </a:rPr>
              <a:t>=11, </a:t>
            </a:r>
            <a:r>
              <a:rPr lang="en-US" altLang="zh-CN" sz="1400" dirty="0" err="1">
                <a:latin typeface="+mn-lt"/>
                <a:ea typeface="Calibri" charset="0"/>
                <a:cs typeface="Calibri" charset="0"/>
              </a:rPr>
              <a:t>tm_mday</a:t>
            </a:r>
            <a:r>
              <a:rPr lang="en-US" altLang="zh-CN" sz="1400" dirty="0">
                <a:latin typeface="+mn-lt"/>
                <a:ea typeface="Calibri" charset="0"/>
                <a:cs typeface="Calibri" charset="0"/>
              </a:rPr>
              <a:t>=18, </a:t>
            </a:r>
            <a:r>
              <a:rPr lang="en-US" altLang="zh-CN" sz="1400" dirty="0" err="1">
                <a:latin typeface="+mn-lt"/>
                <a:ea typeface="Calibri" charset="0"/>
                <a:cs typeface="Calibri" charset="0"/>
              </a:rPr>
              <a:t>tm_hour</a:t>
            </a:r>
            <a:r>
              <a:rPr lang="en-US" altLang="zh-CN" sz="1400" dirty="0">
                <a:latin typeface="+mn-lt"/>
                <a:ea typeface="Calibri" charset="0"/>
                <a:cs typeface="Calibri" charset="0"/>
              </a:rPr>
              <a:t>=0, </a:t>
            </a:r>
            <a:r>
              <a:rPr lang="en-US" altLang="zh-CN" sz="1400" dirty="0" err="1">
                <a:latin typeface="+mn-lt"/>
                <a:ea typeface="Calibri" charset="0"/>
                <a:cs typeface="Calibri" charset="0"/>
              </a:rPr>
              <a:t>tm_min</a:t>
            </a:r>
            <a:r>
              <a:rPr lang="en-US" altLang="zh-CN" sz="1400" dirty="0">
                <a:latin typeface="+mn-lt"/>
                <a:ea typeface="Calibri" charset="0"/>
                <a:cs typeface="Calibri" charset="0"/>
              </a:rPr>
              <a:t>=0, </a:t>
            </a:r>
            <a:r>
              <a:rPr lang="en-US" altLang="zh-CN" sz="1400" dirty="0" err="1">
                <a:latin typeface="+mn-lt"/>
                <a:ea typeface="Calibri" charset="0"/>
                <a:cs typeface="Calibri" charset="0"/>
              </a:rPr>
              <a:t>tm_sec</a:t>
            </a:r>
            <a:r>
              <a:rPr lang="en-US" altLang="zh-CN" sz="1400" dirty="0">
                <a:latin typeface="+mn-lt"/>
                <a:ea typeface="Calibri" charset="0"/>
                <a:cs typeface="Calibri" charset="0"/>
              </a:rPr>
              <a:t>=34, </a:t>
            </a:r>
            <a:r>
              <a:rPr lang="en-US" altLang="zh-CN" sz="1400" dirty="0" err="1">
                <a:latin typeface="+mn-lt"/>
                <a:ea typeface="Calibri" charset="0"/>
                <a:cs typeface="Calibri" charset="0"/>
              </a:rPr>
              <a:t>tm_wday</a:t>
            </a:r>
            <a:r>
              <a:rPr lang="en-US" altLang="zh-CN" sz="1400" dirty="0">
                <a:latin typeface="+mn-lt"/>
                <a:ea typeface="Calibri" charset="0"/>
                <a:cs typeface="Calibri" charset="0"/>
              </a:rPr>
              <a:t>=4, </a:t>
            </a:r>
            <a:r>
              <a:rPr lang="en-US" altLang="zh-CN" sz="1400" dirty="0" err="1">
                <a:latin typeface="+mn-lt"/>
                <a:ea typeface="Calibri" charset="0"/>
                <a:cs typeface="Calibri" charset="0"/>
              </a:rPr>
              <a:t>tm_yday</a:t>
            </a:r>
            <a:r>
              <a:rPr lang="en-US" altLang="zh-CN" sz="1400" dirty="0">
                <a:latin typeface="+mn-lt"/>
                <a:ea typeface="Calibri" charset="0"/>
                <a:cs typeface="Calibri" charset="0"/>
              </a:rPr>
              <a:t>=323, </a:t>
            </a:r>
            <a:r>
              <a:rPr lang="en-US" altLang="zh-CN" sz="1400" dirty="0" err="1">
                <a:latin typeface="+mn-lt"/>
                <a:ea typeface="Calibri" charset="0"/>
                <a:cs typeface="Calibri" charset="0"/>
              </a:rPr>
              <a:t>tm_isdst</a:t>
            </a:r>
            <a:r>
              <a:rPr lang="en-US" altLang="zh-CN" sz="1400" dirty="0">
                <a:latin typeface="+mn-lt"/>
                <a:ea typeface="Calibri" charset="0"/>
                <a:cs typeface="Calibri" charset="0"/>
              </a:rPr>
              <a:t>=0) </a:t>
            </a:r>
            <a:endParaRPr lang="en-US" altLang="zh-CN" sz="1400" dirty="0" smtClean="0">
              <a:latin typeface="+mn-lt"/>
              <a:ea typeface="Calibri" charset="0"/>
              <a:cs typeface="Calibri" charset="0"/>
            </a:endParaRPr>
          </a:p>
          <a:p>
            <a:r>
              <a:rPr lang="en-US" altLang="zh-CN" sz="1400" dirty="0" smtClean="0">
                <a:latin typeface="+mn-lt"/>
                <a:ea typeface="Calibri" charset="0"/>
                <a:cs typeface="Calibri" charset="0"/>
              </a:rPr>
              <a:t>Tick</a:t>
            </a:r>
            <a:r>
              <a:rPr lang="en-US" altLang="zh-CN" sz="1400" dirty="0">
                <a:latin typeface="+mn-lt"/>
                <a:ea typeface="Calibri" charset="0"/>
                <a:cs typeface="Calibri" charset="0"/>
              </a:rPr>
              <a:t>! </a:t>
            </a:r>
            <a:endParaRPr lang="en-US" altLang="zh-CN" sz="1400" dirty="0" smtClean="0">
              <a:latin typeface="+mn-lt"/>
              <a:ea typeface="Calibri" charset="0"/>
              <a:cs typeface="Calibri" charset="0"/>
            </a:endParaRPr>
          </a:p>
          <a:p>
            <a:r>
              <a:rPr lang="en-US" altLang="zh-CN" sz="1400" dirty="0" smtClean="0">
                <a:latin typeface="+mn-lt"/>
                <a:ea typeface="Calibri" charset="0"/>
                <a:cs typeface="Calibri" charset="0"/>
              </a:rPr>
              <a:t>Tick</a:t>
            </a:r>
            <a:r>
              <a:rPr lang="en-US" altLang="zh-CN" sz="1400" dirty="0">
                <a:latin typeface="+mn-lt"/>
                <a:ea typeface="Calibri" charset="0"/>
                <a:cs typeface="Calibri" charset="0"/>
              </a:rPr>
              <a:t>! </a:t>
            </a:r>
            <a:endParaRPr lang="en-US" altLang="zh-CN" sz="1400" dirty="0" smtClean="0">
              <a:latin typeface="+mn-lt"/>
              <a:ea typeface="Calibri" charset="0"/>
              <a:cs typeface="Calibri" charset="0"/>
            </a:endParaRPr>
          </a:p>
          <a:p>
            <a:r>
              <a:rPr lang="en-US" altLang="zh-CN" sz="1400" dirty="0" smtClean="0">
                <a:latin typeface="+mn-lt"/>
                <a:ea typeface="Calibri" charset="0"/>
                <a:cs typeface="Calibri" charset="0"/>
              </a:rPr>
              <a:t>Tick</a:t>
            </a:r>
            <a:r>
              <a:rPr lang="en-US" altLang="zh-CN" sz="1400" dirty="0">
                <a:latin typeface="+mn-lt"/>
                <a:ea typeface="Calibri" charset="0"/>
                <a:cs typeface="Calibri" charset="0"/>
              </a:rPr>
              <a:t>!</a:t>
            </a:r>
            <a:endParaRPr kumimoji="1" lang="zh-CN" altLang="en-US" sz="1400" dirty="0">
              <a:latin typeface="+mn-lt"/>
              <a:ea typeface="Calibri" charset="0"/>
              <a:cs typeface="Calibri" charset="0"/>
            </a:endParaRPr>
          </a:p>
        </p:txBody>
      </p:sp>
    </p:spTree>
    <p:extLst>
      <p:ext uri="{BB962C8B-B14F-4D97-AF65-F5344CB8AC3E}">
        <p14:creationId xmlns:p14="http://schemas.microsoft.com/office/powerpoint/2010/main" val="5891339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时间和日期</a:t>
            </a:r>
            <a:endParaRPr kumimoji="1" lang="zh-CN" altLang="en-US" dirty="0"/>
          </a:p>
        </p:txBody>
      </p:sp>
      <p:sp>
        <p:nvSpPr>
          <p:cNvPr id="3" name="内容占位符 2"/>
          <p:cNvSpPr>
            <a:spLocks noGrp="1"/>
          </p:cNvSpPr>
          <p:nvPr>
            <p:ph idx="1"/>
          </p:nvPr>
        </p:nvSpPr>
        <p:spPr>
          <a:xfrm>
            <a:off x="566738" y="3782714"/>
            <a:ext cx="8001000" cy="2237085"/>
          </a:xfrm>
        </p:spPr>
        <p:txBody>
          <a:bodyPr/>
          <a:lstStyle/>
          <a:p>
            <a:r>
              <a:rPr kumimoji="1" lang="zh-CN" altLang="en-US" dirty="0" smtClean="0"/>
              <a:t>作业</a:t>
            </a:r>
            <a:r>
              <a:rPr kumimoji="1" lang="en-US" altLang="zh-CN" dirty="0" smtClean="0"/>
              <a:t>2</a:t>
            </a:r>
            <a:r>
              <a:rPr kumimoji="1" lang="zh-CN" altLang="en-US" dirty="0" smtClean="0"/>
              <a:t>：计算日期之间的工作日</a:t>
            </a:r>
            <a:endParaRPr kumimoji="1" lang="en-US" altLang="zh-CN" dirty="0" smtClean="0"/>
          </a:p>
          <a:p>
            <a:endParaRPr kumimoji="1" lang="en-US" altLang="zh-CN" dirty="0"/>
          </a:p>
          <a:p>
            <a:endParaRPr kumimoji="1" lang="en-US" altLang="zh-CN" dirty="0" smtClean="0"/>
          </a:p>
          <a:p>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15" y="1769120"/>
            <a:ext cx="5080000" cy="1765300"/>
          </a:xfrm>
          <a:prstGeom prst="rect">
            <a:avLst/>
          </a:prstGeom>
        </p:spPr>
      </p:pic>
    </p:spTree>
    <p:extLst>
      <p:ext uri="{BB962C8B-B14F-4D97-AF65-F5344CB8AC3E}">
        <p14:creationId xmlns:p14="http://schemas.microsoft.com/office/powerpoint/2010/main" val="15110558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有用的内建函数</a:t>
            </a:r>
            <a:endParaRPr kumimoji="1" lang="zh-CN" altLang="en-US" dirty="0"/>
          </a:p>
        </p:txBody>
      </p:sp>
      <p:sp>
        <p:nvSpPr>
          <p:cNvPr id="3" name="内容占位符 2"/>
          <p:cNvSpPr>
            <a:spLocks noGrp="1"/>
          </p:cNvSpPr>
          <p:nvPr>
            <p:ph idx="1"/>
          </p:nvPr>
        </p:nvSpPr>
        <p:spPr/>
        <p:txBody>
          <a:bodyPr/>
          <a:lstStyle/>
          <a:p>
            <a:r>
              <a:rPr kumimoji="1" lang="en-US" altLang="zh-CN" dirty="0" smtClean="0"/>
              <a:t>enumerate</a:t>
            </a:r>
            <a:r>
              <a:rPr kumimoji="1" lang="zh-CN" altLang="en-US" dirty="0" smtClean="0"/>
              <a:t>函数</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84" y="2276872"/>
            <a:ext cx="8216900" cy="3594100"/>
          </a:xfrm>
          <a:prstGeom prst="rect">
            <a:avLst/>
          </a:prstGeom>
        </p:spPr>
      </p:pic>
    </p:spTree>
    <p:extLst>
      <p:ext uri="{BB962C8B-B14F-4D97-AF65-F5344CB8AC3E}">
        <p14:creationId xmlns:p14="http://schemas.microsoft.com/office/powerpoint/2010/main" val="3616153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集合模块</a:t>
            </a:r>
            <a:r>
              <a:rPr kumimoji="1" lang="en-US" altLang="zh-CN" dirty="0" smtClean="0"/>
              <a:t>collections</a:t>
            </a:r>
            <a:endParaRPr kumimoji="1" lang="zh-CN" altLang="en-US" dirty="0"/>
          </a:p>
        </p:txBody>
      </p:sp>
      <p:sp>
        <p:nvSpPr>
          <p:cNvPr id="3" name="内容占位符 2"/>
          <p:cNvSpPr>
            <a:spLocks noGrp="1"/>
          </p:cNvSpPr>
          <p:nvPr>
            <p:ph idx="1"/>
          </p:nvPr>
        </p:nvSpPr>
        <p:spPr/>
        <p:txBody>
          <a:bodyPr/>
          <a:lstStyle/>
          <a:p>
            <a:r>
              <a:rPr lang="en-US" altLang="zh-CN" dirty="0"/>
              <a:t>collections</a:t>
            </a:r>
            <a:r>
              <a:rPr lang="zh-CN" altLang="en-US" dirty="0"/>
              <a:t>是</a:t>
            </a:r>
            <a:r>
              <a:rPr lang="en-US" altLang="zh-CN" dirty="0"/>
              <a:t>Python</a:t>
            </a:r>
            <a:r>
              <a:rPr lang="zh-CN" altLang="en-US" dirty="0"/>
              <a:t>内建的一个集合模块，提供了许多有用的集合类</a:t>
            </a:r>
            <a:r>
              <a:rPr lang="zh-CN" altLang="en-US" dirty="0" smtClean="0"/>
              <a:t>。</a:t>
            </a:r>
            <a:endParaRPr kumimoji="1" lang="en-US" altLang="zh-CN" dirty="0" smtClean="0"/>
          </a:p>
          <a:p>
            <a:r>
              <a:rPr kumimoji="1" lang="en-US" altLang="zh-CN" dirty="0" err="1" smtClean="0"/>
              <a:t>deque</a:t>
            </a:r>
            <a:r>
              <a:rPr kumimoji="1" lang="zh-CN" altLang="en-US" dirty="0" smtClean="0"/>
              <a:t>是</a:t>
            </a:r>
            <a:r>
              <a:rPr lang="zh-CN" altLang="en-US" dirty="0" smtClean="0"/>
              <a:t>为了</a:t>
            </a:r>
            <a:r>
              <a:rPr lang="zh-CN" altLang="en-US" dirty="0"/>
              <a:t>高效实现插入和删除操作的双向列表，适合用于队列和</a:t>
            </a:r>
            <a:r>
              <a:rPr lang="zh-CN" altLang="en-US" dirty="0" smtClean="0"/>
              <a:t>栈。</a:t>
            </a:r>
            <a:endParaRPr lang="en-US" altLang="zh-CN" dirty="0" smtClean="0"/>
          </a:p>
          <a:p>
            <a:r>
              <a:rPr lang="en-US" altLang="zh-CN" dirty="0" err="1"/>
              <a:t>OrderedDict</a:t>
            </a:r>
            <a:r>
              <a:rPr lang="zh-CN" altLang="en-US" dirty="0"/>
              <a:t>的</a:t>
            </a:r>
            <a:r>
              <a:rPr lang="en-US" altLang="zh-CN" dirty="0"/>
              <a:t>Key</a:t>
            </a:r>
            <a:r>
              <a:rPr lang="zh-CN" altLang="en-US" dirty="0"/>
              <a:t>会按照插入的顺序</a:t>
            </a:r>
            <a:r>
              <a:rPr lang="zh-CN" altLang="en-US" dirty="0" smtClean="0"/>
              <a:t>排列。</a:t>
            </a:r>
            <a:endParaRPr lang="en-US" altLang="zh-CN" dirty="0" smtClean="0"/>
          </a:p>
          <a:p>
            <a:r>
              <a:rPr lang="en-US" altLang="zh-CN" dirty="0"/>
              <a:t>Counter</a:t>
            </a:r>
            <a:r>
              <a:rPr lang="zh-CN" altLang="en-US" dirty="0"/>
              <a:t>是一个简单的</a:t>
            </a:r>
            <a:r>
              <a:rPr lang="zh-CN" altLang="en-US" dirty="0" smtClean="0"/>
              <a:t>计数器，也是</a:t>
            </a:r>
            <a:r>
              <a:rPr lang="en-US" altLang="zh-CN" dirty="0" err="1" smtClean="0"/>
              <a:t>dict</a:t>
            </a:r>
            <a:r>
              <a:rPr lang="zh-CN" altLang="en-US" dirty="0" smtClean="0"/>
              <a:t>的一个子类。</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2642891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全局解释器锁</a:t>
            </a:r>
            <a:r>
              <a:rPr kumimoji="1" lang="en-US" altLang="zh-CN" dirty="0" smtClean="0"/>
              <a:t>GIL</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en-US" altLang="zh-CN" sz="2400" dirty="0"/>
              <a:t>GIL</a:t>
            </a:r>
            <a:r>
              <a:rPr lang="zh-CN" altLang="en-US" sz="2400" dirty="0" smtClean="0"/>
              <a:t>全称全局解释器锁</a:t>
            </a:r>
            <a:r>
              <a:rPr lang="en-US" altLang="zh-CN" sz="2400" dirty="0" smtClean="0"/>
              <a:t>Global </a:t>
            </a:r>
            <a:r>
              <a:rPr lang="en-US" altLang="zh-CN" sz="2400" dirty="0"/>
              <a:t>Interpreter </a:t>
            </a:r>
            <a:r>
              <a:rPr lang="en-US" altLang="zh-CN" sz="2400" dirty="0" smtClean="0"/>
              <a:t>Lock</a:t>
            </a:r>
            <a:r>
              <a:rPr lang="zh-CN" altLang="en-US" sz="2400" dirty="0" smtClean="0"/>
              <a:t>，</a:t>
            </a:r>
            <a:r>
              <a:rPr lang="en-US" altLang="zh-CN" sz="2400" dirty="0" smtClean="0"/>
              <a:t>GIL</a:t>
            </a:r>
            <a:r>
              <a:rPr lang="zh-CN" altLang="en-US" sz="2400" dirty="0"/>
              <a:t>并不是</a:t>
            </a:r>
            <a:r>
              <a:rPr lang="en-US" altLang="zh-CN" sz="2400" dirty="0"/>
              <a:t>Python</a:t>
            </a:r>
            <a:r>
              <a:rPr lang="zh-CN" altLang="en-US" sz="2400" dirty="0"/>
              <a:t>的特性，它是在实现</a:t>
            </a:r>
            <a:r>
              <a:rPr lang="en-US" altLang="zh-CN" sz="2400" dirty="0"/>
              <a:t>Python</a:t>
            </a:r>
            <a:r>
              <a:rPr lang="zh-CN" altLang="en-US" sz="2400" dirty="0"/>
              <a:t>解析器</a:t>
            </a:r>
            <a:r>
              <a:rPr lang="en-US" altLang="zh-CN" sz="2400" dirty="0"/>
              <a:t>(</a:t>
            </a:r>
            <a:r>
              <a:rPr lang="en-US" altLang="zh-CN" sz="2400" dirty="0" err="1"/>
              <a:t>CPython</a:t>
            </a:r>
            <a:r>
              <a:rPr lang="en-US" altLang="zh-CN" sz="2400" dirty="0"/>
              <a:t>)</a:t>
            </a:r>
            <a:r>
              <a:rPr lang="zh-CN" altLang="en-US" sz="2400" dirty="0"/>
              <a:t>时所引入的一个概念</a:t>
            </a:r>
            <a:r>
              <a:rPr lang="zh-CN" altLang="en-US" sz="2400" dirty="0" smtClean="0"/>
              <a:t>。</a:t>
            </a:r>
            <a:endParaRPr lang="en-US" altLang="zh-CN" sz="2400" dirty="0" smtClean="0"/>
          </a:p>
          <a:p>
            <a:pPr eaLnBrk="1" hangingPunct="1">
              <a:defRPr/>
            </a:pPr>
            <a:r>
              <a:rPr lang="en-US" altLang="zh-CN" sz="2400" dirty="0" smtClean="0"/>
              <a:t>GIL</a:t>
            </a:r>
            <a:r>
              <a:rPr lang="zh-CN" altLang="en-US" sz="2400" dirty="0" smtClean="0"/>
              <a:t>是一把全局排他锁，同一时刻只有一个线程在运行。</a:t>
            </a:r>
            <a:endParaRPr lang="en-US" altLang="zh-CN" sz="2400" dirty="0" smtClean="0"/>
          </a:p>
          <a:p>
            <a:pPr lvl="1" eaLnBrk="1" hangingPunct="1">
              <a:defRPr/>
            </a:pPr>
            <a:r>
              <a:rPr lang="zh-CN" altLang="en-US" sz="2000" dirty="0"/>
              <a:t>毫无疑问全局锁的存在会对多线程的效率有不小影响。甚至就几乎等于</a:t>
            </a:r>
            <a:r>
              <a:rPr lang="en-US" altLang="zh-CN" sz="2000" dirty="0"/>
              <a:t>Python</a:t>
            </a:r>
            <a:r>
              <a:rPr lang="zh-CN" altLang="en-US" sz="2000" dirty="0"/>
              <a:t>是个单线程的程序</a:t>
            </a:r>
            <a:r>
              <a:rPr lang="zh-CN" altLang="en-US" sz="2000" dirty="0" smtClean="0"/>
              <a:t>。</a:t>
            </a:r>
            <a:endParaRPr lang="en-US" altLang="zh-CN" sz="2000" dirty="0" smtClean="0"/>
          </a:p>
          <a:p>
            <a:pPr lvl="1" eaLnBrk="1" hangingPunct="1">
              <a:defRPr/>
            </a:pPr>
            <a:r>
              <a:rPr lang="en-US" altLang="zh-CN" sz="2000" dirty="0"/>
              <a:t>multiprocessing</a:t>
            </a:r>
            <a:r>
              <a:rPr lang="zh-CN" altLang="en-US" sz="2000" dirty="0"/>
              <a:t>库的出现很大程度上是为了弥补</a:t>
            </a:r>
            <a:r>
              <a:rPr lang="en-US" altLang="zh-CN" sz="2000" dirty="0"/>
              <a:t>thread</a:t>
            </a:r>
            <a:r>
              <a:rPr lang="zh-CN" altLang="en-US" sz="2000" dirty="0"/>
              <a:t>库因为</a:t>
            </a:r>
            <a:r>
              <a:rPr lang="en-US" altLang="zh-CN" sz="2000" dirty="0"/>
              <a:t>GIL</a:t>
            </a:r>
            <a:r>
              <a:rPr lang="zh-CN" altLang="en-US" sz="2000" dirty="0"/>
              <a:t>而低效的缺陷。它完整的复制了一套</a:t>
            </a:r>
            <a:r>
              <a:rPr lang="en-US" altLang="zh-CN" sz="2000" dirty="0"/>
              <a:t>thread</a:t>
            </a:r>
            <a:r>
              <a:rPr lang="zh-CN" altLang="en-US" sz="2000" dirty="0"/>
              <a:t>所提供的接口方便迁移。唯一的不同就是它使用了多进程而不是多线程。每个进程有自己的独立的</a:t>
            </a:r>
            <a:r>
              <a:rPr lang="en-US" altLang="zh-CN" sz="2000" dirty="0"/>
              <a:t>GIL</a:t>
            </a:r>
            <a:r>
              <a:rPr lang="zh-CN" altLang="en-US" sz="2000" dirty="0"/>
              <a:t>，因此也不会出现进程之间的</a:t>
            </a:r>
            <a:r>
              <a:rPr lang="en-US" altLang="zh-CN" sz="2000" dirty="0"/>
              <a:t>GIL</a:t>
            </a:r>
            <a:r>
              <a:rPr lang="zh-CN" altLang="en-US" sz="2000" dirty="0"/>
              <a:t>争抢。 </a:t>
            </a:r>
            <a:endParaRPr lang="en-US" altLang="zh-CN" sz="2000" dirty="0" smtClean="0"/>
          </a:p>
          <a:p>
            <a:pPr eaLnBrk="1" hangingPunct="1">
              <a:defRPr/>
            </a:pPr>
            <a:endParaRPr lang="en-US" altLang="zh-CN" sz="2300" dirty="0" smtClean="0"/>
          </a:p>
        </p:txBody>
      </p:sp>
    </p:spTree>
    <p:extLst>
      <p:ext uri="{BB962C8B-B14F-4D97-AF65-F5344CB8AC3E}">
        <p14:creationId xmlns:p14="http://schemas.microsoft.com/office/powerpoint/2010/main" val="2367373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迭代器</a:t>
            </a:r>
            <a:r>
              <a:rPr kumimoji="1" lang="en-US" altLang="zh-CN" dirty="0" err="1" smtClean="0"/>
              <a:t>itertools</a:t>
            </a:r>
            <a:endParaRPr kumimoji="1" lang="zh-CN" altLang="en-US" dirty="0"/>
          </a:p>
        </p:txBody>
      </p:sp>
      <p:sp>
        <p:nvSpPr>
          <p:cNvPr id="3" name="内容占位符 2"/>
          <p:cNvSpPr>
            <a:spLocks noGrp="1"/>
          </p:cNvSpPr>
          <p:nvPr>
            <p:ph idx="1"/>
          </p:nvPr>
        </p:nvSpPr>
        <p:spPr>
          <a:xfrm>
            <a:off x="566738" y="1700808"/>
            <a:ext cx="8001000" cy="4267200"/>
          </a:xfrm>
        </p:spPr>
        <p:txBody>
          <a:bodyPr/>
          <a:lstStyle/>
          <a:p>
            <a:r>
              <a:rPr lang="zh-CN" altLang="en-US" sz="2000" dirty="0" smtClean="0"/>
              <a:t>为类序列对象提供了一个类序列接口</a:t>
            </a:r>
            <a:endParaRPr lang="en-US" altLang="zh-CN" sz="2000" dirty="0" smtClean="0"/>
          </a:p>
          <a:p>
            <a:r>
              <a:rPr lang="zh-CN" altLang="en-US" sz="2000" dirty="0" smtClean="0"/>
              <a:t>无限</a:t>
            </a:r>
            <a:r>
              <a:rPr lang="zh-CN" altLang="en-US" sz="2000" dirty="0"/>
              <a:t>迭代器</a:t>
            </a:r>
            <a:r>
              <a:rPr lang="zh-CN" altLang="en-US" sz="2000" dirty="0" smtClean="0"/>
              <a:t>：</a:t>
            </a:r>
            <a:endParaRPr lang="zh-CN" altLang="en-US" sz="2000"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2389466"/>
            <a:ext cx="9144000" cy="103909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3732745"/>
            <a:ext cx="9144000" cy="3117068"/>
          </a:xfrm>
          <a:prstGeom prst="rect">
            <a:avLst/>
          </a:prstGeom>
        </p:spPr>
      </p:pic>
      <p:sp>
        <p:nvSpPr>
          <p:cNvPr id="10" name="内容占位符 2"/>
          <p:cNvSpPr txBox="1">
            <a:spLocks/>
          </p:cNvSpPr>
          <p:nvPr/>
        </p:nvSpPr>
        <p:spPr bwMode="auto">
          <a:xfrm>
            <a:off x="574675" y="3348276"/>
            <a:ext cx="8001000" cy="40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zh-CN" altLang="en-US" sz="2000" dirty="0" smtClean="0"/>
              <a:t>在最短输入序列终止的迭代器：</a:t>
            </a:r>
            <a:endParaRPr lang="zh-CN" altLang="en-US" sz="2000" dirty="0"/>
          </a:p>
        </p:txBody>
      </p:sp>
    </p:spTree>
    <p:extLst>
      <p:ext uri="{BB962C8B-B14F-4D97-AF65-F5344CB8AC3E}">
        <p14:creationId xmlns:p14="http://schemas.microsoft.com/office/powerpoint/2010/main" val="2276655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迭代器</a:t>
            </a:r>
            <a:r>
              <a:rPr kumimoji="1" lang="en-US" altLang="zh-CN" dirty="0" err="1"/>
              <a:t>itertools</a:t>
            </a:r>
            <a:endParaRPr kumimoji="1" lang="zh-CN" altLang="en-US" dirty="0"/>
          </a:p>
        </p:txBody>
      </p:sp>
      <p:sp>
        <p:nvSpPr>
          <p:cNvPr id="3" name="内容占位符 2"/>
          <p:cNvSpPr>
            <a:spLocks noGrp="1"/>
          </p:cNvSpPr>
          <p:nvPr>
            <p:ph idx="1"/>
          </p:nvPr>
        </p:nvSpPr>
        <p:spPr>
          <a:xfrm>
            <a:off x="574675" y="4725144"/>
            <a:ext cx="8001000" cy="594792"/>
          </a:xfrm>
        </p:spPr>
        <p:txBody>
          <a:bodyPr/>
          <a:lstStyle/>
          <a:p>
            <a:r>
              <a:rPr kumimoji="1" lang="zh-CN" altLang="en-US" dirty="0"/>
              <a:t>参考：</a:t>
            </a:r>
            <a:r>
              <a:rPr kumimoji="1" lang="en-US" altLang="zh-CN" sz="2000" dirty="0">
                <a:hlinkClick r:id="rId2"/>
              </a:rPr>
              <a:t>http://python.usyiyi.cn/python_278/library/itertools.html</a:t>
            </a:r>
            <a:endParaRPr kumimoji="1" lang="en-US" altLang="zh-CN" sz="2000" dirty="0"/>
          </a:p>
          <a:p>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 y="2344155"/>
            <a:ext cx="9144000" cy="2235671"/>
          </a:xfrm>
          <a:prstGeom prst="rect">
            <a:avLst/>
          </a:prstGeom>
        </p:spPr>
      </p:pic>
      <p:sp>
        <p:nvSpPr>
          <p:cNvPr id="9" name="内容占位符 2"/>
          <p:cNvSpPr txBox="1">
            <a:spLocks/>
          </p:cNvSpPr>
          <p:nvPr/>
        </p:nvSpPr>
        <p:spPr bwMode="auto">
          <a:xfrm>
            <a:off x="534194" y="1760165"/>
            <a:ext cx="8001000" cy="59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zh-CN" altLang="en-US" dirty="0"/>
              <a:t>组合生成器</a:t>
            </a:r>
            <a:r>
              <a:rPr lang="zh-CN" altLang="en-US" dirty="0" smtClean="0"/>
              <a:t>：</a:t>
            </a:r>
            <a:endParaRPr lang="zh-CN" altLang="en-US" dirty="0"/>
          </a:p>
        </p:txBody>
      </p:sp>
    </p:spTree>
    <p:extLst>
      <p:ext uri="{BB962C8B-B14F-4D97-AF65-F5344CB8AC3E}">
        <p14:creationId xmlns:p14="http://schemas.microsoft.com/office/powerpoint/2010/main" val="35752905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pPr>
              <a:defRPr/>
            </a:pPr>
            <a:r>
              <a:rPr lang="en-US" altLang="zh-CN"/>
              <a:t>julyedu.com</a:t>
            </a:r>
          </a:p>
        </p:txBody>
      </p:sp>
      <p:sp>
        <p:nvSpPr>
          <p:cNvPr id="727042" name="Text Box 2"/>
          <p:cNvSpPr txBox="1">
            <a:spLocks noChangeArrowheads="1"/>
          </p:cNvSpPr>
          <p:nvPr/>
        </p:nvSpPr>
        <p:spPr bwMode="auto">
          <a:xfrm>
            <a:off x="1908175" y="2565400"/>
            <a:ext cx="575945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zh-CN" sz="4400">
                <a:ea typeface="华文行楷" charset="-122"/>
              </a:rPr>
              <a:t>      </a:t>
            </a:r>
            <a:r>
              <a:rPr lang="zh-CN" altLang="en-US" sz="4400">
                <a:ea typeface="华文行楷" charset="-122"/>
              </a:rPr>
              <a:t>感谢大家！</a:t>
            </a:r>
          </a:p>
          <a:p>
            <a:pPr eaLnBrk="1" hangingPunct="1">
              <a:spcBef>
                <a:spcPct val="50000"/>
              </a:spcBef>
              <a:defRPr/>
            </a:pPr>
            <a:endParaRPr lang="zh-CN" altLang="en-US" sz="400">
              <a:ea typeface="华文行楷" charset="-122"/>
            </a:endParaRPr>
          </a:p>
          <a:p>
            <a:pPr eaLnBrk="1" hangingPunct="1">
              <a:spcBef>
                <a:spcPct val="50000"/>
              </a:spcBef>
              <a:defRPr/>
            </a:pPr>
            <a:r>
              <a:rPr lang="zh-CN" altLang="en-US" sz="4400">
                <a:ea typeface="华文行楷" charset="-122"/>
              </a:rPr>
              <a:t>恳请大家批评指正！</a:t>
            </a:r>
            <a:endParaRPr lang="zh-CN" altLang="en-US" sz="4400">
              <a:ea typeface="华文新魏" charset="-122"/>
            </a:endParaRPr>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200" dirty="0" smtClean="0"/>
              <a:t>顺序执行单线程与同时执行两个并发线程</a:t>
            </a:r>
            <a:endParaRPr kumimoji="1" lang="zh-CN" altLang="en-US" sz="3200" dirty="0"/>
          </a:p>
        </p:txBody>
      </p:sp>
      <p:sp>
        <p:nvSpPr>
          <p:cNvPr id="3" name="内容占位符 2"/>
          <p:cNvSpPr>
            <a:spLocks noGrp="1"/>
          </p:cNvSpPr>
          <p:nvPr>
            <p:ph idx="1"/>
          </p:nvPr>
        </p:nvSpPr>
        <p:spPr>
          <a:xfrm>
            <a:off x="566738" y="5767378"/>
            <a:ext cx="8001000" cy="469910"/>
          </a:xfrm>
        </p:spPr>
        <p:txBody>
          <a:bodyPr/>
          <a:lstStyle/>
          <a:p>
            <a:r>
              <a:rPr lang="en-US" altLang="zh-CN" sz="2000" dirty="0" smtClean="0"/>
              <a:t>join</a:t>
            </a:r>
            <a:r>
              <a:rPr lang="zh-CN" altLang="en-US" sz="2000" dirty="0" smtClean="0"/>
              <a:t>阻塞</a:t>
            </a:r>
            <a:r>
              <a:rPr lang="zh-CN" altLang="en-US" sz="2000" dirty="0"/>
              <a:t>进程直到线程执行完毕</a:t>
            </a:r>
            <a:endParaRPr kumimoji="1" lang="zh-CN" altLang="en-US" sz="20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0" y="1844824"/>
            <a:ext cx="4669593" cy="3760301"/>
          </a:xfrm>
          <a:prstGeom prst="rect">
            <a:avLst/>
          </a:prstGeom>
        </p:spPr>
      </p:pic>
      <p:pic>
        <p:nvPicPr>
          <p:cNvPr id="8" name="图片 7"/>
          <p:cNvPicPr>
            <a:picLocks noChangeAspect="1"/>
          </p:cNvPicPr>
          <p:nvPr/>
        </p:nvPicPr>
        <p:blipFill>
          <a:blip r:embed="rId3"/>
          <a:stretch>
            <a:fillRect/>
          </a:stretch>
        </p:blipFill>
        <p:spPr>
          <a:xfrm>
            <a:off x="4693584" y="1844824"/>
            <a:ext cx="4450416" cy="3922555"/>
          </a:xfrm>
          <a:prstGeom prst="rect">
            <a:avLst/>
          </a:prstGeom>
        </p:spPr>
      </p:pic>
    </p:spTree>
    <p:extLst>
      <p:ext uri="{BB962C8B-B14F-4D97-AF65-F5344CB8AC3E}">
        <p14:creationId xmlns:p14="http://schemas.microsoft.com/office/powerpoint/2010/main" val="225038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 </a:t>
            </a:r>
            <a:r>
              <a:rPr lang="zh-CN" altLang="en-US" dirty="0"/>
              <a:t>多进程（</a:t>
            </a:r>
            <a:r>
              <a:rPr lang="en-US" altLang="zh-CN" dirty="0"/>
              <a:t>multiprocessing</a:t>
            </a:r>
            <a:r>
              <a:rPr lang="zh-CN" altLang="en-US" dirty="0" smtClean="0"/>
              <a:t>）</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en-US" altLang="zh-CN" sz="2400" dirty="0" smtClean="0"/>
              <a:t>fork</a:t>
            </a:r>
            <a:r>
              <a:rPr lang="zh-CN" altLang="en-US" sz="2400" dirty="0" smtClean="0"/>
              <a:t>操作：</a:t>
            </a:r>
            <a:endParaRPr lang="en-US" altLang="zh-CN" sz="2400" dirty="0" smtClean="0"/>
          </a:p>
          <a:p>
            <a:pPr lvl="1" eaLnBrk="1" hangingPunct="1">
              <a:defRPr/>
            </a:pPr>
            <a:r>
              <a:rPr lang="zh-CN" altLang="en-US" sz="2000" dirty="0" smtClean="0">
                <a:solidFill>
                  <a:srgbClr val="0879C0"/>
                </a:solidFill>
              </a:rPr>
              <a:t>调用</a:t>
            </a:r>
            <a:r>
              <a:rPr lang="zh-CN" altLang="en-US" sz="2000" dirty="0">
                <a:solidFill>
                  <a:srgbClr val="0879C0"/>
                </a:solidFill>
              </a:rPr>
              <a:t>一次，返回两</a:t>
            </a:r>
            <a:r>
              <a:rPr lang="zh-CN" altLang="en-US" sz="2000" dirty="0" smtClean="0">
                <a:solidFill>
                  <a:srgbClr val="0879C0"/>
                </a:solidFill>
              </a:rPr>
              <a:t>次</a:t>
            </a:r>
            <a:r>
              <a:rPr lang="zh-CN" altLang="en-US" sz="2000" dirty="0" smtClean="0"/>
              <a:t>。因为</a:t>
            </a:r>
            <a:r>
              <a:rPr lang="zh-CN" altLang="en-US" sz="2000" dirty="0"/>
              <a:t>操作系统自动把当前进程（称为父进程）复制了一份（称为子进程），</a:t>
            </a:r>
            <a:r>
              <a:rPr lang="zh-CN" altLang="en-US" sz="2000" dirty="0" smtClean="0"/>
              <a:t>然后分别</a:t>
            </a:r>
            <a:r>
              <a:rPr lang="zh-CN" altLang="en-US" sz="2000" dirty="0"/>
              <a:t>在父进程和子进程内返回</a:t>
            </a:r>
            <a:r>
              <a:rPr lang="zh-CN" altLang="en-US" sz="2000" dirty="0" smtClean="0"/>
              <a:t>。子</a:t>
            </a:r>
            <a:r>
              <a:rPr lang="zh-CN" altLang="en-US" sz="2000" dirty="0"/>
              <a:t>进程永远返回</a:t>
            </a:r>
            <a:r>
              <a:rPr lang="en-US" altLang="zh-CN" sz="2000" dirty="0"/>
              <a:t>0</a:t>
            </a:r>
            <a:r>
              <a:rPr lang="zh-CN" altLang="en-US" sz="2000" dirty="0"/>
              <a:t>，而父进程返回子进程的</a:t>
            </a:r>
            <a:r>
              <a:rPr lang="en-US" altLang="zh-CN" sz="2000" dirty="0"/>
              <a:t>ID</a:t>
            </a:r>
            <a:r>
              <a:rPr lang="zh-CN" altLang="en-US" sz="2000" dirty="0" smtClean="0"/>
              <a:t>。子</a:t>
            </a:r>
            <a:r>
              <a:rPr lang="zh-CN" altLang="en-US" sz="2000" dirty="0"/>
              <a:t>进程只需要调用</a:t>
            </a:r>
            <a:r>
              <a:rPr lang="en-US" altLang="zh-CN" sz="2000" dirty="0" err="1"/>
              <a:t>getppid</a:t>
            </a:r>
            <a:r>
              <a:rPr lang="en-US" altLang="zh-CN" sz="2000" dirty="0"/>
              <a:t>()</a:t>
            </a:r>
            <a:r>
              <a:rPr lang="zh-CN" altLang="en-US" sz="2000" dirty="0"/>
              <a:t>就可以拿到父进程的</a:t>
            </a:r>
            <a:r>
              <a:rPr lang="en-US" altLang="zh-CN" sz="2000" dirty="0"/>
              <a:t>ID</a:t>
            </a:r>
            <a:r>
              <a:rPr lang="zh-CN" altLang="en-US" sz="2000" dirty="0"/>
              <a:t>。</a:t>
            </a:r>
            <a:endParaRPr lang="en-US" altLang="zh-CN" sz="2000" dirty="0" smtClean="0"/>
          </a:p>
          <a:p>
            <a:pPr eaLnBrk="1" hangingPunct="1">
              <a:defRPr/>
            </a:pPr>
            <a:endParaRPr lang="en-US" altLang="zh-CN" sz="2300" dirty="0" smtClean="0"/>
          </a:p>
        </p:txBody>
      </p:sp>
      <p:pic>
        <p:nvPicPr>
          <p:cNvPr id="3" name="图片 2"/>
          <p:cNvPicPr>
            <a:picLocks noChangeAspect="1"/>
          </p:cNvPicPr>
          <p:nvPr/>
        </p:nvPicPr>
        <p:blipFill>
          <a:blip r:embed="rId2"/>
          <a:stretch>
            <a:fillRect/>
          </a:stretch>
        </p:blipFill>
        <p:spPr>
          <a:xfrm>
            <a:off x="602562" y="5248826"/>
            <a:ext cx="5270500" cy="838200"/>
          </a:xfrm>
          <a:prstGeom prst="rect">
            <a:avLst/>
          </a:prstGeom>
        </p:spPr>
      </p:pic>
      <p:pic>
        <p:nvPicPr>
          <p:cNvPr id="4" name="图片 3"/>
          <p:cNvPicPr>
            <a:picLocks noChangeAspect="1"/>
          </p:cNvPicPr>
          <p:nvPr/>
        </p:nvPicPr>
        <p:blipFill>
          <a:blip r:embed="rId3"/>
          <a:stretch>
            <a:fillRect/>
          </a:stretch>
        </p:blipFill>
        <p:spPr>
          <a:xfrm>
            <a:off x="602562" y="3481661"/>
            <a:ext cx="8244408" cy="1687185"/>
          </a:xfrm>
          <a:prstGeom prst="rect">
            <a:avLst/>
          </a:prstGeom>
        </p:spPr>
      </p:pic>
      <p:sp>
        <p:nvSpPr>
          <p:cNvPr id="5" name="文本框 4"/>
          <p:cNvSpPr txBox="1"/>
          <p:nvPr/>
        </p:nvSpPr>
        <p:spPr>
          <a:xfrm>
            <a:off x="5437013" y="5221625"/>
            <a:ext cx="3270341" cy="1015663"/>
          </a:xfrm>
          <a:prstGeom prst="rect">
            <a:avLst/>
          </a:prstGeom>
          <a:noFill/>
        </p:spPr>
        <p:txBody>
          <a:bodyPr wrap="square" rtlCol="0">
            <a:spAutoFit/>
          </a:bodyPr>
          <a:lstStyle/>
          <a:p>
            <a:pPr marL="471487" lvl="1" eaLnBrk="1" hangingPunct="1">
              <a:spcBef>
                <a:spcPct val="20000"/>
              </a:spcBef>
              <a:buClr>
                <a:schemeClr val="accent2"/>
              </a:buClr>
              <a:defRPr/>
            </a:pPr>
            <a:r>
              <a:rPr lang="zh-CN" altLang="en-US" sz="2000" dirty="0">
                <a:latin typeface="+mn-lt"/>
                <a:ea typeface="+mn-ea"/>
              </a:rPr>
              <a:t>由于</a:t>
            </a:r>
            <a:r>
              <a:rPr lang="en-US" altLang="zh-CN" sz="2000" dirty="0">
                <a:latin typeface="+mn-lt"/>
                <a:ea typeface="+mn-ea"/>
              </a:rPr>
              <a:t>Windows</a:t>
            </a:r>
            <a:r>
              <a:rPr lang="zh-CN" altLang="en-US" sz="2000" dirty="0">
                <a:latin typeface="+mn-lt"/>
                <a:ea typeface="+mn-ea"/>
              </a:rPr>
              <a:t>没有</a:t>
            </a:r>
            <a:r>
              <a:rPr lang="en-US" altLang="zh-CN" sz="2000" dirty="0">
                <a:latin typeface="+mn-lt"/>
                <a:ea typeface="+mn-ea"/>
              </a:rPr>
              <a:t>fork</a:t>
            </a:r>
            <a:r>
              <a:rPr lang="zh-CN" altLang="en-US" sz="2000" dirty="0">
                <a:latin typeface="+mn-lt"/>
                <a:ea typeface="+mn-ea"/>
              </a:rPr>
              <a:t>调用，上面的代码在</a:t>
            </a:r>
            <a:r>
              <a:rPr lang="en-US" altLang="zh-CN" sz="2000" dirty="0">
                <a:latin typeface="+mn-lt"/>
                <a:ea typeface="+mn-ea"/>
              </a:rPr>
              <a:t>Windows</a:t>
            </a:r>
            <a:r>
              <a:rPr lang="zh-CN" altLang="en-US" sz="2000" dirty="0">
                <a:latin typeface="+mn-lt"/>
                <a:ea typeface="+mn-ea"/>
              </a:rPr>
              <a:t>上无法运行。</a:t>
            </a:r>
          </a:p>
        </p:txBody>
      </p:sp>
    </p:spTree>
    <p:extLst>
      <p:ext uri="{BB962C8B-B14F-4D97-AF65-F5344CB8AC3E}">
        <p14:creationId xmlns:p14="http://schemas.microsoft.com/office/powerpoint/2010/main" val="45440216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multiprocessing</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8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en-US" altLang="zh-CN" sz="2400" dirty="0"/>
              <a:t>multiprocessing</a:t>
            </a:r>
            <a:r>
              <a:rPr lang="zh-CN" altLang="en-US" sz="2400" dirty="0"/>
              <a:t>是跨平台版本的多进程模块，它提供了一个</a:t>
            </a:r>
            <a:r>
              <a:rPr lang="en-US" altLang="zh-CN" sz="2400" dirty="0"/>
              <a:t>Process</a:t>
            </a:r>
            <a:r>
              <a:rPr lang="zh-CN" altLang="en-US" sz="2400" dirty="0"/>
              <a:t>类来代表一个进程对象，下面是示例代码</a:t>
            </a:r>
            <a:r>
              <a:rPr lang="en-US" altLang="zh-CN" sz="2400" dirty="0" smtClean="0"/>
              <a:t>:</a:t>
            </a:r>
            <a:endParaRPr lang="en-US" altLang="zh-CN" sz="2300" dirty="0" smtClean="0"/>
          </a:p>
        </p:txBody>
      </p:sp>
      <p:sp>
        <p:nvSpPr>
          <p:cNvPr id="13" name="Rectangle 3"/>
          <p:cNvSpPr txBox="1">
            <a:spLocks noChangeArrowheads="1"/>
          </p:cNvSpPr>
          <p:nvPr/>
        </p:nvSpPr>
        <p:spPr bwMode="auto">
          <a:xfrm>
            <a:off x="574675" y="5029941"/>
            <a:ext cx="8101781" cy="8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400" dirty="0"/>
              <a:t>这个程序如果用单进程写则需要执行</a:t>
            </a:r>
            <a:r>
              <a:rPr lang="en-US" altLang="zh-CN" sz="2400" dirty="0"/>
              <a:t>10</a:t>
            </a:r>
            <a:r>
              <a:rPr lang="zh-CN" altLang="en-US" sz="2400" dirty="0"/>
              <a:t>秒以上的时间，而用多进程则启动</a:t>
            </a:r>
            <a:r>
              <a:rPr lang="en-US" altLang="zh-CN" sz="2400" dirty="0"/>
              <a:t>10</a:t>
            </a:r>
            <a:r>
              <a:rPr lang="zh-CN" altLang="en-US" sz="2400" dirty="0"/>
              <a:t>个进程并行执行，只需要用</a:t>
            </a:r>
            <a:r>
              <a:rPr lang="en-US" altLang="zh-CN" sz="2400" dirty="0"/>
              <a:t>1</a:t>
            </a:r>
            <a:r>
              <a:rPr lang="zh-CN" altLang="en-US" sz="2400" dirty="0"/>
              <a:t>秒多的时间。</a:t>
            </a:r>
            <a:endParaRPr lang="en-US" altLang="zh-CN" sz="2300" dirty="0" smtClean="0"/>
          </a:p>
        </p:txBody>
      </p:sp>
      <p:pic>
        <p:nvPicPr>
          <p:cNvPr id="14" name="图片 13"/>
          <p:cNvPicPr>
            <a:picLocks noChangeAspect="1"/>
          </p:cNvPicPr>
          <p:nvPr/>
        </p:nvPicPr>
        <p:blipFill>
          <a:blip r:embed="rId3"/>
          <a:stretch>
            <a:fillRect/>
          </a:stretch>
        </p:blipFill>
        <p:spPr>
          <a:xfrm>
            <a:off x="1187624" y="2562622"/>
            <a:ext cx="4419600" cy="2501900"/>
          </a:xfrm>
          <a:prstGeom prst="rect">
            <a:avLst/>
          </a:prstGeom>
        </p:spPr>
      </p:pic>
      <p:pic>
        <p:nvPicPr>
          <p:cNvPr id="15" name="图片 14"/>
          <p:cNvPicPr>
            <a:picLocks noChangeAspect="1"/>
          </p:cNvPicPr>
          <p:nvPr/>
        </p:nvPicPr>
        <p:blipFill>
          <a:blip r:embed="rId4"/>
          <a:stretch>
            <a:fillRect/>
          </a:stretch>
        </p:blipFill>
        <p:spPr>
          <a:xfrm>
            <a:off x="6228110" y="2693442"/>
            <a:ext cx="381000" cy="2171700"/>
          </a:xfrm>
          <a:prstGeom prst="rect">
            <a:avLst/>
          </a:prstGeom>
        </p:spPr>
      </p:pic>
    </p:spTree>
    <p:extLst>
      <p:ext uri="{BB962C8B-B14F-4D97-AF65-F5344CB8AC3E}">
        <p14:creationId xmlns:p14="http://schemas.microsoft.com/office/powerpoint/2010/main" val="6183736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进程间通信</a:t>
            </a:r>
            <a:r>
              <a:rPr kumimoji="1" lang="en-US" altLang="zh-CN" dirty="0" smtClean="0"/>
              <a:t>Queue</a:t>
            </a:r>
            <a:endParaRPr kumimoji="1" lang="zh-CN" altLang="en-US" dirty="0"/>
          </a:p>
        </p:txBody>
      </p:sp>
      <p:sp>
        <p:nvSpPr>
          <p:cNvPr id="3" name="内容占位符 2"/>
          <p:cNvSpPr>
            <a:spLocks noGrp="1"/>
          </p:cNvSpPr>
          <p:nvPr>
            <p:ph idx="1"/>
          </p:nvPr>
        </p:nvSpPr>
        <p:spPr/>
        <p:txBody>
          <a:bodyPr/>
          <a:lstStyle/>
          <a:p>
            <a:r>
              <a:rPr lang="en-US" altLang="zh-CN" sz="2000" dirty="0"/>
              <a:t>Queue</a:t>
            </a:r>
            <a:r>
              <a:rPr lang="zh-CN" altLang="en-US" sz="2000" dirty="0"/>
              <a:t>是多进程安全的队列，可以使用</a:t>
            </a:r>
            <a:r>
              <a:rPr lang="en-US" altLang="zh-CN" sz="2000" dirty="0"/>
              <a:t>Queue</a:t>
            </a:r>
            <a:r>
              <a:rPr lang="zh-CN" altLang="en-US" sz="2000" dirty="0"/>
              <a:t>实现多进程之间的数据传递。</a:t>
            </a:r>
            <a:endParaRPr kumimoji="1" lang="zh-CN" altLang="en-US" sz="20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613682" y="2474422"/>
            <a:ext cx="4236411" cy="4371976"/>
          </a:xfrm>
          <a:prstGeom prst="rect">
            <a:avLst/>
          </a:prstGeom>
        </p:spPr>
      </p:pic>
      <p:pic>
        <p:nvPicPr>
          <p:cNvPr id="8" name="图片 7"/>
          <p:cNvPicPr>
            <a:picLocks noChangeAspect="1"/>
          </p:cNvPicPr>
          <p:nvPr/>
        </p:nvPicPr>
        <p:blipFill>
          <a:blip r:embed="rId3"/>
          <a:stretch>
            <a:fillRect/>
          </a:stretch>
        </p:blipFill>
        <p:spPr>
          <a:xfrm>
            <a:off x="5680075" y="2500312"/>
            <a:ext cx="1816100" cy="2171700"/>
          </a:xfrm>
          <a:prstGeom prst="rect">
            <a:avLst/>
          </a:prstGeom>
        </p:spPr>
      </p:pic>
    </p:spTree>
    <p:extLst>
      <p:ext uri="{BB962C8B-B14F-4D97-AF65-F5344CB8AC3E}">
        <p14:creationId xmlns:p14="http://schemas.microsoft.com/office/powerpoint/2010/main" val="15236473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进程池</a:t>
            </a:r>
            <a:r>
              <a:rPr kumimoji="1" lang="en-US" altLang="zh-CN" dirty="0" smtClean="0"/>
              <a:t>Pool</a:t>
            </a:r>
            <a:endParaRPr kumimoji="1" lang="zh-CN" altLang="en-US" dirty="0"/>
          </a:p>
        </p:txBody>
      </p:sp>
      <p:sp>
        <p:nvSpPr>
          <p:cNvPr id="3" name="内容占位符 2"/>
          <p:cNvSpPr>
            <a:spLocks noGrp="1"/>
          </p:cNvSpPr>
          <p:nvPr>
            <p:ph idx="1"/>
          </p:nvPr>
        </p:nvSpPr>
        <p:spPr/>
        <p:txBody>
          <a:bodyPr/>
          <a:lstStyle/>
          <a:p>
            <a:r>
              <a:rPr lang="zh-CN" altLang="en-US" sz="2400" dirty="0"/>
              <a:t>用于批量创建子进程，可以灵活控制子进程的数量</a:t>
            </a:r>
            <a:endParaRPr kumimoji="1" lang="zh-CN" altLang="en-US" sz="24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基础入门班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3"/>
          <a:stretch>
            <a:fillRect/>
          </a:stretch>
        </p:blipFill>
        <p:spPr>
          <a:xfrm>
            <a:off x="26328" y="2295558"/>
            <a:ext cx="9144000" cy="3693537"/>
          </a:xfrm>
          <a:prstGeom prst="rect">
            <a:avLst/>
          </a:prstGeom>
        </p:spPr>
      </p:pic>
      <p:pic>
        <p:nvPicPr>
          <p:cNvPr id="8" name="图片 7"/>
          <p:cNvPicPr>
            <a:picLocks noChangeAspect="1"/>
          </p:cNvPicPr>
          <p:nvPr/>
        </p:nvPicPr>
        <p:blipFill>
          <a:blip r:embed="rId4"/>
          <a:stretch>
            <a:fillRect/>
          </a:stretch>
        </p:blipFill>
        <p:spPr>
          <a:xfrm>
            <a:off x="8013670" y="404664"/>
            <a:ext cx="1094478" cy="4096246"/>
          </a:xfrm>
          <a:prstGeom prst="rect">
            <a:avLst/>
          </a:prstGeom>
        </p:spPr>
      </p:pic>
    </p:spTree>
    <p:extLst>
      <p:ext uri="{BB962C8B-B14F-4D97-AF65-F5344CB8AC3E}">
        <p14:creationId xmlns:p14="http://schemas.microsoft.com/office/powerpoint/2010/main" val="1564340"/>
      </p:ext>
    </p:extLst>
  </p:cSld>
  <p:clrMapOvr>
    <a:masterClrMapping/>
  </p:clrMapOvr>
  <p:transition>
    <p:fade/>
  </p:transition>
</p:sld>
</file>

<file path=ppt/theme/theme1.xml><?xml version="1.0" encoding="utf-8"?>
<a:theme xmlns:a="http://schemas.openxmlformats.org/drawingml/2006/main" name="3_Profile">
  <a:themeElements>
    <a:clrScheme name="3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3_Profile">
      <a:majorFont>
        <a:latin typeface="Times New Roman"/>
        <a:ea typeface="黑体"/>
        <a:cs typeface="宋体"/>
      </a:majorFont>
      <a:minorFont>
        <a:latin typeface="Times New Roman"/>
        <a:ea typeface="华文新魏"/>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3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3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3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3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3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3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3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白色背景_新魏_网址_左字样</Template>
  <TotalTime>10649</TotalTime>
  <Words>2046</Words>
  <Application>Microsoft Macintosh PowerPoint</Application>
  <PresentationFormat>全屏显示(4:3)</PresentationFormat>
  <Paragraphs>268</Paragraphs>
  <Slides>42</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42</vt:i4>
      </vt:variant>
    </vt:vector>
  </HeadingPairs>
  <TitlesOfParts>
    <vt:vector size="53" baseType="lpstr">
      <vt:lpstr>Calibri</vt:lpstr>
      <vt:lpstr>Times New Roman</vt:lpstr>
      <vt:lpstr>Verdana</vt:lpstr>
      <vt:lpstr>Wingdings</vt:lpstr>
      <vt:lpstr>方正舒体</vt:lpstr>
      <vt:lpstr>黑体</vt:lpstr>
      <vt:lpstr>华文行楷</vt:lpstr>
      <vt:lpstr>华文新魏</vt:lpstr>
      <vt:lpstr>宋体</vt:lpstr>
      <vt:lpstr>Arial</vt:lpstr>
      <vt:lpstr>3_Profile</vt:lpstr>
      <vt:lpstr>Python并发编程以及系统常用模块</vt:lpstr>
      <vt:lpstr>主要内容</vt:lpstr>
      <vt:lpstr>进程与线程</vt:lpstr>
      <vt:lpstr>全局解释器锁GIL</vt:lpstr>
      <vt:lpstr>顺序执行单线程与同时执行两个并发线程</vt:lpstr>
      <vt:lpstr>Python 多进程（multiprocessing）</vt:lpstr>
      <vt:lpstr>multiprocessing</vt:lpstr>
      <vt:lpstr>进程间通信Queue</vt:lpstr>
      <vt:lpstr>进程池Pool</vt:lpstr>
      <vt:lpstr>多进程与多线程对比</vt:lpstr>
      <vt:lpstr>函数式编程</vt:lpstr>
      <vt:lpstr>函数式编程技术</vt:lpstr>
      <vt:lpstr>Python中的lambda和map、filter、reduce</vt:lpstr>
      <vt:lpstr>Python中的lambda和map、filter、reduce</vt:lpstr>
      <vt:lpstr>Python中的lambda和map、filter、reduce</vt:lpstr>
      <vt:lpstr>Python中的lambda和map、filter、reduce</vt:lpstr>
      <vt:lpstr>例子：计算数组中的平均数</vt:lpstr>
      <vt:lpstr>例子：计算数组中的平均数</vt:lpstr>
      <vt:lpstr>Hadoop</vt:lpstr>
      <vt:lpstr>MapReducer</vt:lpstr>
      <vt:lpstr>基于Linux管道的MapReducer</vt:lpstr>
      <vt:lpstr>基于Linux管道的MapReducer</vt:lpstr>
      <vt:lpstr>基于Linux管道的MapReducer</vt:lpstr>
      <vt:lpstr>Hadoop Streaming &amp; mrjob</vt:lpstr>
      <vt:lpstr>Hadoop Streaming &amp; mrjob</vt:lpstr>
      <vt:lpstr>Mrjob实现wordcount</vt:lpstr>
      <vt:lpstr>Spark</vt:lpstr>
      <vt:lpstr>Spark与Hadoop结合</vt:lpstr>
      <vt:lpstr>RDD</vt:lpstr>
      <vt:lpstr>算子：Transformations &amp; Actions</vt:lpstr>
      <vt:lpstr>Spark运算逻辑</vt:lpstr>
      <vt:lpstr>PySpark实现WordCount</vt:lpstr>
      <vt:lpstr>正则表达式</vt:lpstr>
      <vt:lpstr>正则表达式</vt:lpstr>
      <vt:lpstr>正则表达式</vt:lpstr>
      <vt:lpstr>时间和日期</vt:lpstr>
      <vt:lpstr>时间和日期</vt:lpstr>
      <vt:lpstr>有用的内建函数</vt:lpstr>
      <vt:lpstr>集合模块collections</vt:lpstr>
      <vt:lpstr>迭代器itertools</vt:lpstr>
      <vt:lpstr>迭代器itertools</vt:lpstr>
      <vt:lpstr>PowerPoint 演示文稿</vt:lpstr>
    </vt:vector>
  </TitlesOfParts>
  <Company>CAGS</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zouwei</dc:creator>
  <cp:lastModifiedBy>Ting Wang</cp:lastModifiedBy>
  <cp:revision>953</cp:revision>
  <cp:lastPrinted>2016-10-23T03:26:09Z</cp:lastPrinted>
  <dcterms:created xsi:type="dcterms:W3CDTF">2015-03-02T06:37:29Z</dcterms:created>
  <dcterms:modified xsi:type="dcterms:W3CDTF">2016-11-18T15:53:49Z</dcterms:modified>
</cp:coreProperties>
</file>